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twick" charset="1" panose="00000500000000000000"/>
      <p:regular r:id="rId10"/>
    </p:embeddedFont>
    <p:embeddedFont>
      <p:font typeface="Gatwick Bold" charset="1" panose="00000800000000000000"/>
      <p:regular r:id="rId11"/>
    </p:embeddedFont>
    <p:embeddedFont>
      <p:font typeface="Gatwick Extra-Light" charset="1" panose="00000300000000000000"/>
      <p:regular r:id="rId12"/>
    </p:embeddedFont>
    <p:embeddedFont>
      <p:font typeface="Gatwick Light" charset="1" panose="00000400000000000000"/>
      <p:regular r:id="rId13"/>
    </p:embeddedFont>
    <p:embeddedFont>
      <p:font typeface="Gatwick Ultra-Bold" charset="1" panose="00000900000000000000"/>
      <p:regular r:id="rId14"/>
    </p:embeddedFont>
    <p:embeddedFont>
      <p:font typeface="Acherus Militant" charset="1" panose="00000000000000000000"/>
      <p:regular r:id="rId15"/>
    </p:embeddedFont>
    <p:embeddedFont>
      <p:font typeface="Acherus Militant Bold" charset="1" panose="00000000000000000000"/>
      <p:regular r:id="rId16"/>
    </p:embeddedFont>
    <p:embeddedFont>
      <p:font typeface="Acherus Militant Light"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7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 Id="rId9" Target="../media/image8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6.svg" Type="http://schemas.openxmlformats.org/officeDocument/2006/relationships/image"/><Relationship Id="rId11" Target="../media/image75.png" Type="http://schemas.openxmlformats.org/officeDocument/2006/relationships/image"/><Relationship Id="rId2" Target="../media/image14.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 Id="rId7" Target="../media/image83.png" Type="http://schemas.openxmlformats.org/officeDocument/2006/relationships/image"/><Relationship Id="rId8" Target="../media/image84.svg" Type="http://schemas.openxmlformats.org/officeDocument/2006/relationships/image"/><Relationship Id="rId9" Target="../media/image8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4.svg" Type="http://schemas.openxmlformats.org/officeDocument/2006/relationships/image"/><Relationship Id="rId11" Target="../media/image95.png" Type="http://schemas.openxmlformats.org/officeDocument/2006/relationships/image"/><Relationship Id="rId12" Target="../media/image96.svg" Type="http://schemas.openxmlformats.org/officeDocument/2006/relationships/image"/><Relationship Id="rId2" Target="../media/image1.png" Type="http://schemas.openxmlformats.org/officeDocument/2006/relationships/image"/><Relationship Id="rId3" Target="../media/image87.png" Type="http://schemas.openxmlformats.org/officeDocument/2006/relationships/image"/><Relationship Id="rId4" Target="../media/image88.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91.png" Type="http://schemas.openxmlformats.org/officeDocument/2006/relationships/image"/><Relationship Id="rId8" Target="../media/image92.svg" Type="http://schemas.openxmlformats.org/officeDocument/2006/relationships/image"/><Relationship Id="rId9" Target="../media/image9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2" Target="../media/image14.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png" Type="http://schemas.openxmlformats.org/officeDocument/2006/relationships/image"/><Relationship Id="rId13" Target="../media/image39.png" Type="http://schemas.openxmlformats.org/officeDocument/2006/relationships/image"/><Relationship Id="rId14" Target="../media/image40.png" Type="http://schemas.openxmlformats.org/officeDocument/2006/relationships/image"/><Relationship Id="rId15" Target="../media/image41.png" Type="http://schemas.openxmlformats.org/officeDocument/2006/relationships/image"/><Relationship Id="rId2" Target="../media/image14.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png" Type="http://schemas.openxmlformats.org/officeDocument/2006/relationships/image"/><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11" Target="../media/image62.png" Type="http://schemas.openxmlformats.org/officeDocument/2006/relationships/image"/><Relationship Id="rId12" Target="../media/image63.svg" Type="http://schemas.openxmlformats.org/officeDocument/2006/relationships/image"/><Relationship Id="rId13" Target="../media/image64.png" Type="http://schemas.openxmlformats.org/officeDocument/2006/relationships/image"/><Relationship Id="rId14" Target="../media/image65.png" Type="http://schemas.openxmlformats.org/officeDocument/2006/relationships/image"/><Relationship Id="rId15" Target="../media/image66.png" Type="http://schemas.openxmlformats.org/officeDocument/2006/relationships/image"/><Relationship Id="rId2" Target="../media/image14.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6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386" t="0" r="-22502" b="0"/>
            </a:stretch>
          </a:blipFill>
        </p:spPr>
      </p:sp>
      <p:sp>
        <p:nvSpPr>
          <p:cNvPr name="Freeform 3" id="3"/>
          <p:cNvSpPr/>
          <p:nvPr/>
        </p:nvSpPr>
        <p:spPr>
          <a:xfrm flipH="false" flipV="false" rot="0">
            <a:off x="1028700" y="1274216"/>
            <a:ext cx="2952591" cy="2952591"/>
          </a:xfrm>
          <a:custGeom>
            <a:avLst/>
            <a:gdLst/>
            <a:ahLst/>
            <a:cxnLst/>
            <a:rect r="r" b="b" t="t" l="l"/>
            <a:pathLst>
              <a:path h="2952591" w="2952591">
                <a:moveTo>
                  <a:pt x="0" y="0"/>
                </a:moveTo>
                <a:lnTo>
                  <a:pt x="2952591" y="0"/>
                </a:lnTo>
                <a:lnTo>
                  <a:pt x="2952591" y="2952591"/>
                </a:lnTo>
                <a:lnTo>
                  <a:pt x="0" y="29525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36168" y="1849884"/>
            <a:ext cx="14015663" cy="6587231"/>
          </a:xfrm>
          <a:custGeom>
            <a:avLst/>
            <a:gdLst/>
            <a:ahLst/>
            <a:cxnLst/>
            <a:rect r="r" b="b" t="t" l="l"/>
            <a:pathLst>
              <a:path h="6587231" w="14015663">
                <a:moveTo>
                  <a:pt x="0" y="0"/>
                </a:moveTo>
                <a:lnTo>
                  <a:pt x="14015664" y="0"/>
                </a:lnTo>
                <a:lnTo>
                  <a:pt x="14015664" y="6587232"/>
                </a:lnTo>
                <a:lnTo>
                  <a:pt x="0" y="6587232"/>
                </a:lnTo>
                <a:lnTo>
                  <a:pt x="0" y="0"/>
                </a:lnTo>
                <a:close/>
              </a:path>
            </a:pathLst>
          </a:custGeom>
          <a:blipFill>
            <a:blip r:embed="rId5">
              <a:extLst>
                <a:ext uri="{96DAC541-7B7A-43D3-8B79-37D633B846F1}">
                  <asvg:svgBlip xmlns:asvg="http://schemas.microsoft.com/office/drawing/2016/SVG/main" r:embed="rId6"/>
                </a:ext>
              </a:extLst>
            </a:blip>
            <a:stretch>
              <a:fillRect l="0" t="0" r="0" b="-30321"/>
            </a:stretch>
          </a:blipFill>
        </p:spPr>
      </p:sp>
      <p:sp>
        <p:nvSpPr>
          <p:cNvPr name="Freeform 5" id="5"/>
          <p:cNvSpPr/>
          <p:nvPr/>
        </p:nvSpPr>
        <p:spPr>
          <a:xfrm flipH="false" flipV="false" rot="0">
            <a:off x="1294983" y="1579818"/>
            <a:ext cx="1682370" cy="1860686"/>
          </a:xfrm>
          <a:custGeom>
            <a:avLst/>
            <a:gdLst/>
            <a:ahLst/>
            <a:cxnLst/>
            <a:rect r="r" b="b" t="t" l="l"/>
            <a:pathLst>
              <a:path h="1860686" w="1682370">
                <a:moveTo>
                  <a:pt x="0" y="0"/>
                </a:moveTo>
                <a:lnTo>
                  <a:pt x="1682371" y="0"/>
                </a:lnTo>
                <a:lnTo>
                  <a:pt x="1682371" y="1860686"/>
                </a:lnTo>
                <a:lnTo>
                  <a:pt x="0" y="18606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60331" y="783184"/>
            <a:ext cx="3093110" cy="491031"/>
          </a:xfrm>
          <a:custGeom>
            <a:avLst/>
            <a:gdLst/>
            <a:ahLst/>
            <a:cxnLst/>
            <a:rect r="r" b="b" t="t" l="l"/>
            <a:pathLst>
              <a:path h="491031" w="3093110">
                <a:moveTo>
                  <a:pt x="0" y="0"/>
                </a:moveTo>
                <a:lnTo>
                  <a:pt x="3093110" y="0"/>
                </a:lnTo>
                <a:lnTo>
                  <a:pt x="3093110" y="491032"/>
                </a:lnTo>
                <a:lnTo>
                  <a:pt x="0" y="4910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326382" y="7330029"/>
            <a:ext cx="3530754" cy="1616791"/>
          </a:xfrm>
          <a:custGeom>
            <a:avLst/>
            <a:gdLst/>
            <a:ahLst/>
            <a:cxnLst/>
            <a:rect r="r" b="b" t="t" l="l"/>
            <a:pathLst>
              <a:path h="1616791" w="3530754">
                <a:moveTo>
                  <a:pt x="0" y="0"/>
                </a:moveTo>
                <a:lnTo>
                  <a:pt x="3530753" y="0"/>
                </a:lnTo>
                <a:lnTo>
                  <a:pt x="3530753" y="1616791"/>
                </a:lnTo>
                <a:lnTo>
                  <a:pt x="0" y="16167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746375" y="8946820"/>
            <a:ext cx="3679976" cy="702541"/>
          </a:xfrm>
          <a:custGeom>
            <a:avLst/>
            <a:gdLst/>
            <a:ahLst/>
            <a:cxnLst/>
            <a:rect r="r" b="b" t="t" l="l"/>
            <a:pathLst>
              <a:path h="702541" w="3679976">
                <a:moveTo>
                  <a:pt x="0" y="0"/>
                </a:moveTo>
                <a:lnTo>
                  <a:pt x="3679976" y="0"/>
                </a:lnTo>
                <a:lnTo>
                  <a:pt x="3679976" y="702541"/>
                </a:lnTo>
                <a:lnTo>
                  <a:pt x="0" y="70254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2600488" y="3404841"/>
            <a:ext cx="13087025" cy="2171524"/>
          </a:xfrm>
          <a:prstGeom prst="rect">
            <a:avLst/>
          </a:prstGeom>
        </p:spPr>
        <p:txBody>
          <a:bodyPr anchor="t" rtlCol="false" tIns="0" lIns="0" bIns="0" rIns="0">
            <a:spAutoFit/>
          </a:bodyPr>
          <a:lstStyle/>
          <a:p>
            <a:pPr algn="ctr">
              <a:lnSpc>
                <a:spcPts val="8400"/>
              </a:lnSpc>
            </a:pPr>
            <a:r>
              <a:rPr lang="en-US" sz="6000">
                <a:solidFill>
                  <a:srgbClr val="3B3A3A"/>
                </a:solidFill>
                <a:latin typeface="Gatwick Bold"/>
              </a:rPr>
              <a:t>IMAGE</a:t>
            </a:r>
          </a:p>
          <a:p>
            <a:pPr algn="ctr">
              <a:lnSpc>
                <a:spcPts val="8400"/>
              </a:lnSpc>
            </a:pPr>
            <a:r>
              <a:rPr lang="en-US" sz="6000">
                <a:solidFill>
                  <a:srgbClr val="3B3A3A"/>
                </a:solidFill>
                <a:latin typeface="Gatwick Bold"/>
              </a:rPr>
              <a:t>SEGMENTATION</a:t>
            </a:r>
          </a:p>
        </p:txBody>
      </p:sp>
      <p:sp>
        <p:nvSpPr>
          <p:cNvPr name="TextBox 10" id="10"/>
          <p:cNvSpPr txBox="true"/>
          <p:nvPr/>
        </p:nvSpPr>
        <p:spPr>
          <a:xfrm rot="0">
            <a:off x="4174815" y="5933879"/>
            <a:ext cx="9938370" cy="1746250"/>
          </a:xfrm>
          <a:prstGeom prst="rect">
            <a:avLst/>
          </a:prstGeom>
        </p:spPr>
        <p:txBody>
          <a:bodyPr anchor="t" rtlCol="false" tIns="0" lIns="0" bIns="0" rIns="0">
            <a:spAutoFit/>
          </a:bodyPr>
          <a:lstStyle/>
          <a:p>
            <a:pPr algn="ctr">
              <a:lnSpc>
                <a:spcPts val="3499"/>
              </a:lnSpc>
            </a:pPr>
            <a:r>
              <a:rPr lang="en-US" sz="2499" spc="499">
                <a:solidFill>
                  <a:srgbClr val="3B3A3A"/>
                </a:solidFill>
                <a:latin typeface="Acherus Militant Bold"/>
              </a:rPr>
              <a:t>CATOER RYANDO </a:t>
            </a:r>
            <a:r>
              <a:rPr lang="en-US" sz="2499" spc="499">
                <a:solidFill>
                  <a:srgbClr val="FFC34E"/>
                </a:solidFill>
                <a:latin typeface="Acherus Militant Bold"/>
              </a:rPr>
              <a:t>1122800012</a:t>
            </a:r>
          </a:p>
          <a:p>
            <a:pPr algn="ctr">
              <a:lnSpc>
                <a:spcPts val="3499"/>
              </a:lnSpc>
            </a:pPr>
            <a:r>
              <a:rPr lang="en-US" sz="2499" spc="499">
                <a:solidFill>
                  <a:srgbClr val="3B3A3A"/>
                </a:solidFill>
                <a:latin typeface="Acherus Militant Bold"/>
              </a:rPr>
              <a:t>PRIHANTONO </a:t>
            </a:r>
            <a:r>
              <a:rPr lang="en-US" sz="2499" spc="499">
                <a:solidFill>
                  <a:srgbClr val="FFC34E"/>
                </a:solidFill>
                <a:latin typeface="Acherus Militant Bold"/>
              </a:rPr>
              <a:t>1122800017</a:t>
            </a:r>
          </a:p>
          <a:p>
            <a:pPr algn="ctr">
              <a:lnSpc>
                <a:spcPts val="3499"/>
              </a:lnSpc>
            </a:pPr>
            <a:r>
              <a:rPr lang="en-US" sz="2499" spc="499">
                <a:solidFill>
                  <a:srgbClr val="3B3A3A"/>
                </a:solidFill>
                <a:latin typeface="Acherus Militant Bold"/>
              </a:rPr>
              <a:t>WILHAN JECHOVANDA SUSANTO </a:t>
            </a:r>
            <a:r>
              <a:rPr lang="en-US" sz="2499" spc="499">
                <a:solidFill>
                  <a:srgbClr val="FFC34E"/>
                </a:solidFill>
                <a:latin typeface="Acherus Militant Bold"/>
              </a:rPr>
              <a:t>1122800018</a:t>
            </a:r>
          </a:p>
          <a:p>
            <a:pPr algn="ctr">
              <a:lnSpc>
                <a:spcPts val="3499"/>
              </a:lnSpc>
            </a:pPr>
            <a:r>
              <a:rPr lang="en-US" sz="2499" spc="499">
                <a:solidFill>
                  <a:srgbClr val="3B3A3A"/>
                </a:solidFill>
                <a:latin typeface="Acherus Militant Bold"/>
              </a:rPr>
              <a:t>NUR RIZKY ROMADHON </a:t>
            </a:r>
            <a:r>
              <a:rPr lang="en-US" sz="2499" spc="499">
                <a:solidFill>
                  <a:srgbClr val="FFC34E"/>
                </a:solidFill>
                <a:latin typeface="Acherus Militant Bold"/>
              </a:rPr>
              <a:t>1223800002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grpSp>
        <p:nvGrpSpPr>
          <p:cNvPr name="Group 3" id="3"/>
          <p:cNvGrpSpPr/>
          <p:nvPr/>
        </p:nvGrpSpPr>
        <p:grpSpPr>
          <a:xfrm rot="0">
            <a:off x="-274931" y="-137466"/>
            <a:ext cx="1303631" cy="10561931"/>
            <a:chOff x="0" y="0"/>
            <a:chExt cx="343343" cy="2781743"/>
          </a:xfrm>
        </p:grpSpPr>
        <p:sp>
          <p:nvSpPr>
            <p:cNvPr name="Freeform 4" id="4"/>
            <p:cNvSpPr/>
            <p:nvPr/>
          </p:nvSpPr>
          <p:spPr>
            <a:xfrm flipH="false" flipV="false" rot="0">
              <a:off x="0" y="0"/>
              <a:ext cx="343343" cy="2781743"/>
            </a:xfrm>
            <a:custGeom>
              <a:avLst/>
              <a:gdLst/>
              <a:ahLst/>
              <a:cxnLst/>
              <a:rect r="r" b="b" t="t" l="l"/>
              <a:pathLst>
                <a:path h="2781743" w="343343">
                  <a:moveTo>
                    <a:pt x="0" y="0"/>
                  </a:moveTo>
                  <a:lnTo>
                    <a:pt x="343343" y="0"/>
                  </a:lnTo>
                  <a:lnTo>
                    <a:pt x="343343" y="2781743"/>
                  </a:lnTo>
                  <a:lnTo>
                    <a:pt x="0" y="2781743"/>
                  </a:lnTo>
                  <a:close/>
                </a:path>
              </a:pathLst>
            </a:custGeom>
            <a:solidFill>
              <a:srgbClr val="FF7D00"/>
            </a:solidFill>
            <a:ln w="19050" cap="sq">
              <a:solidFill>
                <a:srgbClr val="3B3A3A"/>
              </a:solidFill>
              <a:prstDash val="solid"/>
              <a:miter/>
            </a:ln>
          </p:spPr>
        </p:sp>
        <p:sp>
          <p:nvSpPr>
            <p:cNvPr name="TextBox 5" id="5"/>
            <p:cNvSpPr txBox="true"/>
            <p:nvPr/>
          </p:nvSpPr>
          <p:spPr>
            <a:xfrm>
              <a:off x="0" y="-57150"/>
              <a:ext cx="343343" cy="2838893"/>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5400000">
            <a:off x="-162333" y="8873000"/>
            <a:ext cx="1353365" cy="383864"/>
          </a:xfrm>
          <a:custGeom>
            <a:avLst/>
            <a:gdLst/>
            <a:ahLst/>
            <a:cxnLst/>
            <a:rect r="r" b="b" t="t" l="l"/>
            <a:pathLst>
              <a:path h="383864" w="1353365">
                <a:moveTo>
                  <a:pt x="1353366" y="0"/>
                </a:moveTo>
                <a:lnTo>
                  <a:pt x="0" y="0"/>
                </a:lnTo>
                <a:lnTo>
                  <a:pt x="0" y="383863"/>
                </a:lnTo>
                <a:lnTo>
                  <a:pt x="1353366" y="383863"/>
                </a:lnTo>
                <a:lnTo>
                  <a:pt x="13533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952107">
            <a:off x="13457336" y="5963173"/>
            <a:ext cx="7149191" cy="6590254"/>
          </a:xfrm>
          <a:custGeom>
            <a:avLst/>
            <a:gdLst/>
            <a:ahLst/>
            <a:cxnLst/>
            <a:rect r="r" b="b" t="t" l="l"/>
            <a:pathLst>
              <a:path h="6590254" w="7149191">
                <a:moveTo>
                  <a:pt x="0" y="0"/>
                </a:moveTo>
                <a:lnTo>
                  <a:pt x="7149191" y="0"/>
                </a:lnTo>
                <a:lnTo>
                  <a:pt x="7149191" y="6590254"/>
                </a:lnTo>
                <a:lnTo>
                  <a:pt x="0" y="6590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57379" y="8580465"/>
            <a:ext cx="1311303" cy="1355670"/>
          </a:xfrm>
          <a:custGeom>
            <a:avLst/>
            <a:gdLst/>
            <a:ahLst/>
            <a:cxnLst/>
            <a:rect r="r" b="b" t="t" l="l"/>
            <a:pathLst>
              <a:path h="1355670" w="1311303">
                <a:moveTo>
                  <a:pt x="0" y="0"/>
                </a:moveTo>
                <a:lnTo>
                  <a:pt x="1311303" y="0"/>
                </a:lnTo>
                <a:lnTo>
                  <a:pt x="1311303" y="1355670"/>
                </a:lnTo>
                <a:lnTo>
                  <a:pt x="0" y="1355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5400000">
            <a:off x="-893870" y="1944918"/>
            <a:ext cx="2759290" cy="358775"/>
          </a:xfrm>
          <a:prstGeom prst="rect">
            <a:avLst/>
          </a:prstGeom>
        </p:spPr>
        <p:txBody>
          <a:bodyPr anchor="t" rtlCol="false" tIns="0" lIns="0" bIns="0" rIns="0">
            <a:spAutoFit/>
          </a:bodyPr>
          <a:lstStyle/>
          <a:p>
            <a:pPr algn="r">
              <a:lnSpc>
                <a:spcPts val="2800"/>
              </a:lnSpc>
            </a:pPr>
            <a:r>
              <a:rPr lang="en-US" sz="2000" spc="400">
                <a:solidFill>
                  <a:srgbClr val="F6F6F6"/>
                </a:solidFill>
                <a:latin typeface="Acherus Militant Bold"/>
              </a:rPr>
              <a:t>PAGE 09</a:t>
            </a:r>
          </a:p>
        </p:txBody>
      </p:sp>
      <p:sp>
        <p:nvSpPr>
          <p:cNvPr name="Freeform 10" id="10"/>
          <p:cNvSpPr/>
          <p:nvPr/>
        </p:nvSpPr>
        <p:spPr>
          <a:xfrm flipH="false" flipV="false" rot="0">
            <a:off x="1643064" y="4630063"/>
            <a:ext cx="15826106" cy="4882522"/>
          </a:xfrm>
          <a:custGeom>
            <a:avLst/>
            <a:gdLst/>
            <a:ahLst/>
            <a:cxnLst/>
            <a:rect r="r" b="b" t="t" l="l"/>
            <a:pathLst>
              <a:path h="4882522" w="15826106">
                <a:moveTo>
                  <a:pt x="0" y="0"/>
                </a:moveTo>
                <a:lnTo>
                  <a:pt x="15826106" y="0"/>
                </a:lnTo>
                <a:lnTo>
                  <a:pt x="15826106" y="4882522"/>
                </a:lnTo>
                <a:lnTo>
                  <a:pt x="0" y="4882522"/>
                </a:lnTo>
                <a:lnTo>
                  <a:pt x="0" y="0"/>
                </a:lnTo>
                <a:close/>
              </a:path>
            </a:pathLst>
          </a:custGeom>
          <a:blipFill>
            <a:blip r:embed="rId9"/>
            <a:stretch>
              <a:fillRect l="0" t="0" r="0" b="0"/>
            </a:stretch>
          </a:blipFill>
        </p:spPr>
      </p:sp>
      <p:sp>
        <p:nvSpPr>
          <p:cNvPr name="TextBox 11" id="11"/>
          <p:cNvSpPr txBox="true"/>
          <p:nvPr/>
        </p:nvSpPr>
        <p:spPr>
          <a:xfrm rot="0">
            <a:off x="1631856" y="2057631"/>
            <a:ext cx="15821450" cy="2100884"/>
          </a:xfrm>
          <a:prstGeom prst="rect">
            <a:avLst/>
          </a:prstGeom>
        </p:spPr>
        <p:txBody>
          <a:bodyPr anchor="t" rtlCol="false" tIns="0" lIns="0" bIns="0" rIns="0">
            <a:spAutoFit/>
          </a:bodyPr>
          <a:lstStyle/>
          <a:p>
            <a:pPr algn="just">
              <a:lnSpc>
                <a:spcPts val="3359"/>
              </a:lnSpc>
            </a:pPr>
            <a:r>
              <a:rPr lang="en-US" sz="2400" spc="240">
                <a:solidFill>
                  <a:srgbClr val="F6F6F6"/>
                </a:solidFill>
                <a:latin typeface="Acherus Militant Light"/>
              </a:rPr>
              <a:t>Jianbo Shi's Graph-Partitioning algorithm, juga dikenal sebagai Normalized Cut, adalah teknik segmentasi gambar berdasarkan teori grafik. Meskipun algoritme asli melibatkan penyelesaian masalah nilai eigen, penerapannya dari awal bisa jadi rumit. Pada opencv dapat menggunakan library yang sudah ada seperti scikit-image, yang menyediakan implementasi normalized cut.</a:t>
            </a:r>
          </a:p>
        </p:txBody>
      </p:sp>
      <p:sp>
        <p:nvSpPr>
          <p:cNvPr name="TextBox 12" id="12"/>
          <p:cNvSpPr txBox="true"/>
          <p:nvPr/>
        </p:nvSpPr>
        <p:spPr>
          <a:xfrm rot="0">
            <a:off x="1631856" y="381044"/>
            <a:ext cx="15627444" cy="1104812"/>
          </a:xfrm>
          <a:prstGeom prst="rect">
            <a:avLst/>
          </a:prstGeom>
        </p:spPr>
        <p:txBody>
          <a:bodyPr anchor="t" rtlCol="false" tIns="0" lIns="0" bIns="0" rIns="0">
            <a:spAutoFit/>
          </a:bodyPr>
          <a:lstStyle/>
          <a:p>
            <a:pPr>
              <a:lnSpc>
                <a:spcPts val="8400"/>
              </a:lnSpc>
            </a:pPr>
            <a:r>
              <a:rPr lang="en-US" sz="6000">
                <a:solidFill>
                  <a:srgbClr val="F6F6F6"/>
                </a:solidFill>
                <a:latin typeface="Gatwick Bold"/>
              </a:rPr>
              <a:t>Jianbo Shi’s Graph-Partitioning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grpSp>
        <p:nvGrpSpPr>
          <p:cNvPr name="Group 3" id="3"/>
          <p:cNvGrpSpPr/>
          <p:nvPr/>
        </p:nvGrpSpPr>
        <p:grpSpPr>
          <a:xfrm rot="0">
            <a:off x="-274931" y="-137466"/>
            <a:ext cx="1303631" cy="10561931"/>
            <a:chOff x="0" y="0"/>
            <a:chExt cx="343343" cy="2781743"/>
          </a:xfrm>
        </p:grpSpPr>
        <p:sp>
          <p:nvSpPr>
            <p:cNvPr name="Freeform 4" id="4"/>
            <p:cNvSpPr/>
            <p:nvPr/>
          </p:nvSpPr>
          <p:spPr>
            <a:xfrm flipH="false" flipV="false" rot="0">
              <a:off x="0" y="0"/>
              <a:ext cx="343343" cy="2781743"/>
            </a:xfrm>
            <a:custGeom>
              <a:avLst/>
              <a:gdLst/>
              <a:ahLst/>
              <a:cxnLst/>
              <a:rect r="r" b="b" t="t" l="l"/>
              <a:pathLst>
                <a:path h="2781743" w="343343">
                  <a:moveTo>
                    <a:pt x="0" y="0"/>
                  </a:moveTo>
                  <a:lnTo>
                    <a:pt x="343343" y="0"/>
                  </a:lnTo>
                  <a:lnTo>
                    <a:pt x="343343" y="2781743"/>
                  </a:lnTo>
                  <a:lnTo>
                    <a:pt x="0" y="2781743"/>
                  </a:lnTo>
                  <a:close/>
                </a:path>
              </a:pathLst>
            </a:custGeom>
            <a:solidFill>
              <a:srgbClr val="FF7D00"/>
            </a:solidFill>
            <a:ln w="19050" cap="sq">
              <a:solidFill>
                <a:srgbClr val="3B3A3A"/>
              </a:solidFill>
              <a:prstDash val="solid"/>
              <a:miter/>
            </a:ln>
          </p:spPr>
        </p:sp>
        <p:sp>
          <p:nvSpPr>
            <p:cNvPr name="TextBox 5" id="5"/>
            <p:cNvSpPr txBox="true"/>
            <p:nvPr/>
          </p:nvSpPr>
          <p:spPr>
            <a:xfrm>
              <a:off x="0" y="-57150"/>
              <a:ext cx="343343" cy="2838893"/>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5400000">
            <a:off x="-162333" y="8873000"/>
            <a:ext cx="1353365" cy="383864"/>
          </a:xfrm>
          <a:custGeom>
            <a:avLst/>
            <a:gdLst/>
            <a:ahLst/>
            <a:cxnLst/>
            <a:rect r="r" b="b" t="t" l="l"/>
            <a:pathLst>
              <a:path h="383864" w="1353365">
                <a:moveTo>
                  <a:pt x="1353366" y="0"/>
                </a:moveTo>
                <a:lnTo>
                  <a:pt x="0" y="0"/>
                </a:lnTo>
                <a:lnTo>
                  <a:pt x="0" y="383863"/>
                </a:lnTo>
                <a:lnTo>
                  <a:pt x="1353366" y="383863"/>
                </a:lnTo>
                <a:lnTo>
                  <a:pt x="13533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151105" y="9064931"/>
            <a:ext cx="4905791" cy="895307"/>
          </a:xfrm>
          <a:custGeom>
            <a:avLst/>
            <a:gdLst/>
            <a:ahLst/>
            <a:cxnLst/>
            <a:rect r="r" b="b" t="t" l="l"/>
            <a:pathLst>
              <a:path h="895307" w="4905791">
                <a:moveTo>
                  <a:pt x="0" y="0"/>
                </a:moveTo>
                <a:lnTo>
                  <a:pt x="4905792" y="0"/>
                </a:lnTo>
                <a:lnTo>
                  <a:pt x="4905792" y="895307"/>
                </a:lnTo>
                <a:lnTo>
                  <a:pt x="0" y="8953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8115921"/>
            <a:ext cx="2007521" cy="1898020"/>
          </a:xfrm>
          <a:custGeom>
            <a:avLst/>
            <a:gdLst/>
            <a:ahLst/>
            <a:cxnLst/>
            <a:rect r="r" b="b" t="t" l="l"/>
            <a:pathLst>
              <a:path h="1898020" w="2007521">
                <a:moveTo>
                  <a:pt x="0" y="0"/>
                </a:moveTo>
                <a:lnTo>
                  <a:pt x="2007521" y="0"/>
                </a:lnTo>
                <a:lnTo>
                  <a:pt x="2007521" y="1898021"/>
                </a:lnTo>
                <a:lnTo>
                  <a:pt x="0" y="18980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809959" y="4641374"/>
            <a:ext cx="15465244" cy="5100240"/>
          </a:xfrm>
          <a:custGeom>
            <a:avLst/>
            <a:gdLst/>
            <a:ahLst/>
            <a:cxnLst/>
            <a:rect r="r" b="b" t="t" l="l"/>
            <a:pathLst>
              <a:path h="5100240" w="15465244">
                <a:moveTo>
                  <a:pt x="0" y="0"/>
                </a:moveTo>
                <a:lnTo>
                  <a:pt x="15465244" y="0"/>
                </a:lnTo>
                <a:lnTo>
                  <a:pt x="15465244" y="5100240"/>
                </a:lnTo>
                <a:lnTo>
                  <a:pt x="0" y="5100240"/>
                </a:lnTo>
                <a:lnTo>
                  <a:pt x="0" y="0"/>
                </a:lnTo>
                <a:close/>
              </a:path>
            </a:pathLst>
          </a:custGeom>
          <a:blipFill>
            <a:blip r:embed="rId9"/>
            <a:stretch>
              <a:fillRect l="0" t="0" r="0" b="0"/>
            </a:stretch>
          </a:blipFill>
        </p:spPr>
      </p:sp>
      <p:sp>
        <p:nvSpPr>
          <p:cNvPr name="TextBox 10" id="10"/>
          <p:cNvSpPr txBox="true"/>
          <p:nvPr/>
        </p:nvSpPr>
        <p:spPr>
          <a:xfrm rot="-5400000">
            <a:off x="-893870" y="1944918"/>
            <a:ext cx="2759290" cy="358775"/>
          </a:xfrm>
          <a:prstGeom prst="rect">
            <a:avLst/>
          </a:prstGeom>
        </p:spPr>
        <p:txBody>
          <a:bodyPr anchor="t" rtlCol="false" tIns="0" lIns="0" bIns="0" rIns="0">
            <a:spAutoFit/>
          </a:bodyPr>
          <a:lstStyle/>
          <a:p>
            <a:pPr algn="r">
              <a:lnSpc>
                <a:spcPts val="2800"/>
              </a:lnSpc>
            </a:pPr>
            <a:r>
              <a:rPr lang="en-US" sz="2000" spc="400">
                <a:solidFill>
                  <a:srgbClr val="F6F6F6"/>
                </a:solidFill>
                <a:latin typeface="Acherus Militant Bold"/>
              </a:rPr>
              <a:t>PAGE 10</a:t>
            </a:r>
          </a:p>
        </p:txBody>
      </p:sp>
      <p:sp>
        <p:nvSpPr>
          <p:cNvPr name="TextBox 11" id="11"/>
          <p:cNvSpPr txBox="true"/>
          <p:nvPr/>
        </p:nvSpPr>
        <p:spPr>
          <a:xfrm rot="0">
            <a:off x="1631856" y="2057631"/>
            <a:ext cx="15821450" cy="2100884"/>
          </a:xfrm>
          <a:prstGeom prst="rect">
            <a:avLst/>
          </a:prstGeom>
        </p:spPr>
        <p:txBody>
          <a:bodyPr anchor="t" rtlCol="false" tIns="0" lIns="0" bIns="0" rIns="0">
            <a:spAutoFit/>
          </a:bodyPr>
          <a:lstStyle/>
          <a:p>
            <a:pPr algn="just">
              <a:lnSpc>
                <a:spcPts val="3359"/>
              </a:lnSpc>
            </a:pPr>
            <a:r>
              <a:rPr lang="en-US" sz="2400" spc="240">
                <a:solidFill>
                  <a:srgbClr val="F6F6F6"/>
                </a:solidFill>
                <a:latin typeface="Acherus Militant Light"/>
              </a:rPr>
              <a:t>Konsep minimal cuts, khususnya dalam konteks image segmentation, biasanya mengacu pada algoritma graph cuts. Graph cuts algorithms bertujuan untuk mempartisi gambar menjadi beberapa segmen dengan menemukan potongan minimal dalam representasi grafik gambar. OpenCV menyediakan fungsi yang disebut cv2.grabCut yang mengimplementasikan algoritma GrabCut, yang didasarkan pada graph cuts.</a:t>
            </a:r>
          </a:p>
        </p:txBody>
      </p:sp>
      <p:sp>
        <p:nvSpPr>
          <p:cNvPr name="TextBox 12" id="12"/>
          <p:cNvSpPr txBox="true"/>
          <p:nvPr/>
        </p:nvSpPr>
        <p:spPr>
          <a:xfrm rot="0">
            <a:off x="1631856" y="381044"/>
            <a:ext cx="15627444" cy="1104812"/>
          </a:xfrm>
          <a:prstGeom prst="rect">
            <a:avLst/>
          </a:prstGeom>
        </p:spPr>
        <p:txBody>
          <a:bodyPr anchor="t" rtlCol="false" tIns="0" lIns="0" bIns="0" rIns="0">
            <a:spAutoFit/>
          </a:bodyPr>
          <a:lstStyle/>
          <a:p>
            <a:pPr>
              <a:lnSpc>
                <a:spcPts val="8400"/>
              </a:lnSpc>
            </a:pPr>
            <a:r>
              <a:rPr lang="en-US" sz="6000">
                <a:solidFill>
                  <a:srgbClr val="F6F6F6"/>
                </a:solidFill>
                <a:latin typeface="Gatwick Bold"/>
              </a:rPr>
              <a:t>Minimal Cuts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grpSp>
        <p:nvGrpSpPr>
          <p:cNvPr name="Group 3" id="3"/>
          <p:cNvGrpSpPr/>
          <p:nvPr/>
        </p:nvGrpSpPr>
        <p:grpSpPr>
          <a:xfrm rot="0">
            <a:off x="-274931" y="-137466"/>
            <a:ext cx="1303631" cy="10561931"/>
            <a:chOff x="0" y="0"/>
            <a:chExt cx="343343" cy="2781743"/>
          </a:xfrm>
        </p:grpSpPr>
        <p:sp>
          <p:nvSpPr>
            <p:cNvPr name="Freeform 4" id="4"/>
            <p:cNvSpPr/>
            <p:nvPr/>
          </p:nvSpPr>
          <p:spPr>
            <a:xfrm flipH="false" flipV="false" rot="0">
              <a:off x="0" y="0"/>
              <a:ext cx="343343" cy="2781743"/>
            </a:xfrm>
            <a:custGeom>
              <a:avLst/>
              <a:gdLst/>
              <a:ahLst/>
              <a:cxnLst/>
              <a:rect r="r" b="b" t="t" l="l"/>
              <a:pathLst>
                <a:path h="2781743" w="343343">
                  <a:moveTo>
                    <a:pt x="0" y="0"/>
                  </a:moveTo>
                  <a:lnTo>
                    <a:pt x="343343" y="0"/>
                  </a:lnTo>
                  <a:lnTo>
                    <a:pt x="343343" y="2781743"/>
                  </a:lnTo>
                  <a:lnTo>
                    <a:pt x="0" y="2781743"/>
                  </a:lnTo>
                  <a:close/>
                </a:path>
              </a:pathLst>
            </a:custGeom>
            <a:solidFill>
              <a:srgbClr val="FF7D00"/>
            </a:solidFill>
            <a:ln w="19050" cap="sq">
              <a:solidFill>
                <a:srgbClr val="3B3A3A"/>
              </a:solidFill>
              <a:prstDash val="solid"/>
              <a:miter/>
            </a:ln>
          </p:spPr>
        </p:sp>
        <p:sp>
          <p:nvSpPr>
            <p:cNvPr name="TextBox 5" id="5"/>
            <p:cNvSpPr txBox="true"/>
            <p:nvPr/>
          </p:nvSpPr>
          <p:spPr>
            <a:xfrm>
              <a:off x="0" y="-57150"/>
              <a:ext cx="343343" cy="2838893"/>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5400000">
            <a:off x="-162333" y="8873000"/>
            <a:ext cx="1353365" cy="383864"/>
          </a:xfrm>
          <a:custGeom>
            <a:avLst/>
            <a:gdLst/>
            <a:ahLst/>
            <a:cxnLst/>
            <a:rect r="r" b="b" t="t" l="l"/>
            <a:pathLst>
              <a:path h="383864" w="1353365">
                <a:moveTo>
                  <a:pt x="1353366" y="0"/>
                </a:moveTo>
                <a:lnTo>
                  <a:pt x="0" y="0"/>
                </a:lnTo>
                <a:lnTo>
                  <a:pt x="0" y="383863"/>
                </a:lnTo>
                <a:lnTo>
                  <a:pt x="1353366" y="383863"/>
                </a:lnTo>
                <a:lnTo>
                  <a:pt x="13533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144000" y="3942623"/>
            <a:ext cx="5848769" cy="2903116"/>
          </a:xfrm>
          <a:custGeom>
            <a:avLst/>
            <a:gdLst/>
            <a:ahLst/>
            <a:cxnLst/>
            <a:rect r="r" b="b" t="t" l="l"/>
            <a:pathLst>
              <a:path h="2903116" w="5848769">
                <a:moveTo>
                  <a:pt x="0" y="0"/>
                </a:moveTo>
                <a:lnTo>
                  <a:pt x="5848769" y="0"/>
                </a:lnTo>
                <a:lnTo>
                  <a:pt x="5848769" y="2903116"/>
                </a:lnTo>
                <a:lnTo>
                  <a:pt x="0" y="29031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7867714"/>
            <a:ext cx="2414887" cy="2419286"/>
          </a:xfrm>
          <a:custGeom>
            <a:avLst/>
            <a:gdLst/>
            <a:ahLst/>
            <a:cxnLst/>
            <a:rect r="r" b="b" t="t" l="l"/>
            <a:pathLst>
              <a:path h="2419286" w="2414887">
                <a:moveTo>
                  <a:pt x="0" y="0"/>
                </a:moveTo>
                <a:lnTo>
                  <a:pt x="2414887" y="0"/>
                </a:lnTo>
                <a:lnTo>
                  <a:pt x="2414887" y="2419286"/>
                </a:lnTo>
                <a:lnTo>
                  <a:pt x="0" y="24192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567076" y="7760139"/>
            <a:ext cx="1667542" cy="1661478"/>
          </a:xfrm>
          <a:custGeom>
            <a:avLst/>
            <a:gdLst/>
            <a:ahLst/>
            <a:cxnLst/>
            <a:rect r="r" b="b" t="t" l="l"/>
            <a:pathLst>
              <a:path h="1661478" w="1667542">
                <a:moveTo>
                  <a:pt x="0" y="0"/>
                </a:moveTo>
                <a:lnTo>
                  <a:pt x="1667542" y="0"/>
                </a:lnTo>
                <a:lnTo>
                  <a:pt x="1667542" y="1661478"/>
                </a:lnTo>
                <a:lnTo>
                  <a:pt x="0" y="16614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590534" y="4377656"/>
            <a:ext cx="15668766" cy="4833981"/>
          </a:xfrm>
          <a:custGeom>
            <a:avLst/>
            <a:gdLst/>
            <a:ahLst/>
            <a:cxnLst/>
            <a:rect r="r" b="b" t="t" l="l"/>
            <a:pathLst>
              <a:path h="4833981" w="15668766">
                <a:moveTo>
                  <a:pt x="0" y="0"/>
                </a:moveTo>
                <a:lnTo>
                  <a:pt x="15668766" y="0"/>
                </a:lnTo>
                <a:lnTo>
                  <a:pt x="15668766" y="4833981"/>
                </a:lnTo>
                <a:lnTo>
                  <a:pt x="0" y="4833981"/>
                </a:lnTo>
                <a:lnTo>
                  <a:pt x="0" y="0"/>
                </a:lnTo>
                <a:close/>
              </a:path>
            </a:pathLst>
          </a:custGeom>
          <a:blipFill>
            <a:blip r:embed="rId11"/>
            <a:stretch>
              <a:fillRect l="0" t="0" r="0" b="0"/>
            </a:stretch>
          </a:blipFill>
        </p:spPr>
      </p:sp>
      <p:sp>
        <p:nvSpPr>
          <p:cNvPr name="TextBox 11" id="11"/>
          <p:cNvSpPr txBox="true"/>
          <p:nvPr/>
        </p:nvSpPr>
        <p:spPr>
          <a:xfrm rot="-5400000">
            <a:off x="-893870" y="1944918"/>
            <a:ext cx="2759290" cy="358775"/>
          </a:xfrm>
          <a:prstGeom prst="rect">
            <a:avLst/>
          </a:prstGeom>
        </p:spPr>
        <p:txBody>
          <a:bodyPr anchor="t" rtlCol="false" tIns="0" lIns="0" bIns="0" rIns="0">
            <a:spAutoFit/>
          </a:bodyPr>
          <a:lstStyle/>
          <a:p>
            <a:pPr algn="r">
              <a:lnSpc>
                <a:spcPts val="2800"/>
              </a:lnSpc>
            </a:pPr>
            <a:r>
              <a:rPr lang="en-US" sz="2000" spc="400">
                <a:solidFill>
                  <a:srgbClr val="F6F6F6"/>
                </a:solidFill>
                <a:latin typeface="Acherus Militant Bold"/>
              </a:rPr>
              <a:t>PAGE 11</a:t>
            </a:r>
          </a:p>
        </p:txBody>
      </p:sp>
      <p:sp>
        <p:nvSpPr>
          <p:cNvPr name="TextBox 12" id="12"/>
          <p:cNvSpPr txBox="true"/>
          <p:nvPr/>
        </p:nvSpPr>
        <p:spPr>
          <a:xfrm rot="0">
            <a:off x="1631856" y="2057631"/>
            <a:ext cx="15821450" cy="1262817"/>
          </a:xfrm>
          <a:prstGeom prst="rect">
            <a:avLst/>
          </a:prstGeom>
        </p:spPr>
        <p:txBody>
          <a:bodyPr anchor="t" rtlCol="false" tIns="0" lIns="0" bIns="0" rIns="0">
            <a:spAutoFit/>
          </a:bodyPr>
          <a:lstStyle/>
          <a:p>
            <a:pPr algn="just">
              <a:lnSpc>
                <a:spcPts val="3359"/>
              </a:lnSpc>
            </a:pPr>
            <a:r>
              <a:rPr lang="en-US" sz="2400" spc="240">
                <a:solidFill>
                  <a:srgbClr val="3B3A3A"/>
                </a:solidFill>
                <a:latin typeface="Acherus Militant Light"/>
              </a:rPr>
              <a:t>OpenCV sendiri tidak memiliki fungsi khusus untuk segmentasi normalized cut. Namun, dapat mencapai normalized cut-based image segmentation menggunakan library scikit-image, yang memiliki implementasi algoritma normalized cut.</a:t>
            </a:r>
          </a:p>
        </p:txBody>
      </p:sp>
      <p:sp>
        <p:nvSpPr>
          <p:cNvPr name="TextBox 13" id="13"/>
          <p:cNvSpPr txBox="true"/>
          <p:nvPr/>
        </p:nvSpPr>
        <p:spPr>
          <a:xfrm rot="0">
            <a:off x="1631856" y="381044"/>
            <a:ext cx="14492074" cy="1104812"/>
          </a:xfrm>
          <a:prstGeom prst="rect">
            <a:avLst/>
          </a:prstGeom>
        </p:spPr>
        <p:txBody>
          <a:bodyPr anchor="t" rtlCol="false" tIns="0" lIns="0" bIns="0" rIns="0">
            <a:spAutoFit/>
          </a:bodyPr>
          <a:lstStyle/>
          <a:p>
            <a:pPr>
              <a:lnSpc>
                <a:spcPts val="8400"/>
              </a:lnSpc>
            </a:pPr>
            <a:r>
              <a:rPr lang="en-US" sz="6000">
                <a:solidFill>
                  <a:srgbClr val="3B3A3A"/>
                </a:solidFill>
                <a:latin typeface="Gatwick Bold"/>
              </a:rPr>
              <a:t>Normalized Cut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sp>
        <p:nvSpPr>
          <p:cNvPr name="Freeform 3" id="3"/>
          <p:cNvSpPr/>
          <p:nvPr/>
        </p:nvSpPr>
        <p:spPr>
          <a:xfrm flipH="false" flipV="false" rot="0">
            <a:off x="12589951" y="704710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97993" y="1875226"/>
            <a:ext cx="9885140" cy="6536549"/>
          </a:xfrm>
          <a:custGeom>
            <a:avLst/>
            <a:gdLst/>
            <a:ahLst/>
            <a:cxnLst/>
            <a:rect r="r" b="b" t="t" l="l"/>
            <a:pathLst>
              <a:path h="6536549" w="9885140">
                <a:moveTo>
                  <a:pt x="0" y="0"/>
                </a:moveTo>
                <a:lnTo>
                  <a:pt x="9885140" y="0"/>
                </a:lnTo>
                <a:lnTo>
                  <a:pt x="9885140" y="6536548"/>
                </a:lnTo>
                <a:lnTo>
                  <a:pt x="0" y="65365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769193" y="6194425"/>
            <a:ext cx="3657600" cy="1705356"/>
          </a:xfrm>
          <a:custGeom>
            <a:avLst/>
            <a:gdLst/>
            <a:ahLst/>
            <a:cxnLst/>
            <a:rect r="r" b="b" t="t" l="l"/>
            <a:pathLst>
              <a:path h="1705356" w="3657600">
                <a:moveTo>
                  <a:pt x="0" y="0"/>
                </a:moveTo>
                <a:lnTo>
                  <a:pt x="3657600" y="0"/>
                </a:lnTo>
                <a:lnTo>
                  <a:pt x="3657600" y="1705356"/>
                </a:lnTo>
                <a:lnTo>
                  <a:pt x="0" y="17053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764564" y="3016366"/>
            <a:ext cx="3708175" cy="698373"/>
          </a:xfrm>
          <a:custGeom>
            <a:avLst/>
            <a:gdLst/>
            <a:ahLst/>
            <a:cxnLst/>
            <a:rect r="r" b="b" t="t" l="l"/>
            <a:pathLst>
              <a:path h="698373" w="3708175">
                <a:moveTo>
                  <a:pt x="0" y="0"/>
                </a:moveTo>
                <a:lnTo>
                  <a:pt x="3708175" y="0"/>
                </a:lnTo>
                <a:lnTo>
                  <a:pt x="3708175" y="698373"/>
                </a:lnTo>
                <a:lnTo>
                  <a:pt x="0" y="698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4937701" y="4216400"/>
            <a:ext cx="8412597" cy="1270000"/>
          </a:xfrm>
          <a:prstGeom prst="rect">
            <a:avLst/>
          </a:prstGeom>
        </p:spPr>
        <p:txBody>
          <a:bodyPr anchor="t" rtlCol="false" tIns="0" lIns="0" bIns="0" rIns="0">
            <a:spAutoFit/>
          </a:bodyPr>
          <a:lstStyle/>
          <a:p>
            <a:pPr algn="ctr">
              <a:lnSpc>
                <a:spcPts val="9799"/>
              </a:lnSpc>
            </a:pPr>
            <a:r>
              <a:rPr lang="en-US" sz="6999">
                <a:solidFill>
                  <a:srgbClr val="3B3A3A"/>
                </a:solidFill>
                <a:latin typeface="Gatwick Bold"/>
              </a:rPr>
              <a:t>Thank You!</a:t>
            </a:r>
          </a:p>
        </p:txBody>
      </p:sp>
      <p:sp>
        <p:nvSpPr>
          <p:cNvPr name="Freeform 8" id="8"/>
          <p:cNvSpPr/>
          <p:nvPr/>
        </p:nvSpPr>
        <p:spPr>
          <a:xfrm flipH="false" flipV="false" rot="0">
            <a:off x="2910620" y="3016366"/>
            <a:ext cx="1497951" cy="223331"/>
          </a:xfrm>
          <a:custGeom>
            <a:avLst/>
            <a:gdLst/>
            <a:ahLst/>
            <a:cxnLst/>
            <a:rect r="r" b="b" t="t" l="l"/>
            <a:pathLst>
              <a:path h="223331" w="1497951">
                <a:moveTo>
                  <a:pt x="0" y="0"/>
                </a:moveTo>
                <a:lnTo>
                  <a:pt x="1497951" y="0"/>
                </a:lnTo>
                <a:lnTo>
                  <a:pt x="1497951" y="223331"/>
                </a:lnTo>
                <a:lnTo>
                  <a:pt x="0" y="2233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6017373" y="5429250"/>
            <a:ext cx="6253255" cy="431800"/>
          </a:xfrm>
          <a:prstGeom prst="rect">
            <a:avLst/>
          </a:prstGeom>
        </p:spPr>
        <p:txBody>
          <a:bodyPr anchor="t" rtlCol="false" tIns="0" lIns="0" bIns="0" rIns="0">
            <a:spAutoFit/>
          </a:bodyPr>
          <a:lstStyle/>
          <a:p>
            <a:pPr algn="ctr">
              <a:lnSpc>
                <a:spcPts val="3499"/>
              </a:lnSpc>
            </a:pPr>
            <a:r>
              <a:rPr lang="en-US" sz="2499" spc="249">
                <a:solidFill>
                  <a:srgbClr val="3B3A3A"/>
                </a:solidFill>
                <a:latin typeface="Acherus Militant Bold"/>
              </a:rPr>
              <a:t>HAVE A GREAT DAY!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sp>
        <p:nvSpPr>
          <p:cNvPr name="Freeform 3" id="3"/>
          <p:cNvSpPr/>
          <p:nvPr/>
        </p:nvSpPr>
        <p:spPr>
          <a:xfrm flipH="false" flipV="false" rot="0">
            <a:off x="13210399" y="1610199"/>
            <a:ext cx="5077601" cy="1028214"/>
          </a:xfrm>
          <a:custGeom>
            <a:avLst/>
            <a:gdLst/>
            <a:ahLst/>
            <a:cxnLst/>
            <a:rect r="r" b="b" t="t" l="l"/>
            <a:pathLst>
              <a:path h="1028214" w="5077601">
                <a:moveTo>
                  <a:pt x="0" y="0"/>
                </a:moveTo>
                <a:lnTo>
                  <a:pt x="5077601" y="0"/>
                </a:lnTo>
                <a:lnTo>
                  <a:pt x="5077601" y="1028214"/>
                </a:lnTo>
                <a:lnTo>
                  <a:pt x="0" y="1028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02001">
            <a:off x="-1382795" y="-41295"/>
            <a:ext cx="7315200" cy="2726575"/>
          </a:xfrm>
          <a:custGeom>
            <a:avLst/>
            <a:gdLst/>
            <a:ahLst/>
            <a:cxnLst/>
            <a:rect r="r" b="b" t="t" l="l"/>
            <a:pathLst>
              <a:path h="2726575" w="7315200">
                <a:moveTo>
                  <a:pt x="0" y="0"/>
                </a:moveTo>
                <a:lnTo>
                  <a:pt x="7315200" y="0"/>
                </a:lnTo>
                <a:lnTo>
                  <a:pt x="7315200" y="2726575"/>
                </a:lnTo>
                <a:lnTo>
                  <a:pt x="0" y="27265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74931" y="-137466"/>
            <a:ext cx="1303631" cy="10561931"/>
            <a:chOff x="0" y="0"/>
            <a:chExt cx="343343" cy="2781743"/>
          </a:xfrm>
        </p:grpSpPr>
        <p:sp>
          <p:nvSpPr>
            <p:cNvPr name="Freeform 6" id="6"/>
            <p:cNvSpPr/>
            <p:nvPr/>
          </p:nvSpPr>
          <p:spPr>
            <a:xfrm flipH="false" flipV="false" rot="0">
              <a:off x="0" y="0"/>
              <a:ext cx="343343" cy="2781743"/>
            </a:xfrm>
            <a:custGeom>
              <a:avLst/>
              <a:gdLst/>
              <a:ahLst/>
              <a:cxnLst/>
              <a:rect r="r" b="b" t="t" l="l"/>
              <a:pathLst>
                <a:path h="2781743" w="343343">
                  <a:moveTo>
                    <a:pt x="0" y="0"/>
                  </a:moveTo>
                  <a:lnTo>
                    <a:pt x="343343" y="0"/>
                  </a:lnTo>
                  <a:lnTo>
                    <a:pt x="343343" y="2781743"/>
                  </a:lnTo>
                  <a:lnTo>
                    <a:pt x="0" y="2781743"/>
                  </a:lnTo>
                  <a:close/>
                </a:path>
              </a:pathLst>
            </a:custGeom>
            <a:solidFill>
              <a:srgbClr val="FF7D00"/>
            </a:solidFill>
            <a:ln w="19050" cap="sq">
              <a:solidFill>
                <a:srgbClr val="3B3A3A"/>
              </a:solidFill>
              <a:prstDash val="solid"/>
              <a:miter/>
            </a:ln>
          </p:spPr>
        </p:sp>
        <p:sp>
          <p:nvSpPr>
            <p:cNvPr name="TextBox 7" id="7"/>
            <p:cNvSpPr txBox="true"/>
            <p:nvPr/>
          </p:nvSpPr>
          <p:spPr>
            <a:xfrm>
              <a:off x="0" y="-57150"/>
              <a:ext cx="343343" cy="2838893"/>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true" flipV="false" rot="-5400000">
            <a:off x="-162333" y="8873000"/>
            <a:ext cx="1353365" cy="383864"/>
          </a:xfrm>
          <a:custGeom>
            <a:avLst/>
            <a:gdLst/>
            <a:ahLst/>
            <a:cxnLst/>
            <a:rect r="r" b="b" t="t" l="l"/>
            <a:pathLst>
              <a:path h="383864" w="1353365">
                <a:moveTo>
                  <a:pt x="1353366" y="0"/>
                </a:moveTo>
                <a:lnTo>
                  <a:pt x="0" y="0"/>
                </a:lnTo>
                <a:lnTo>
                  <a:pt x="0" y="383863"/>
                </a:lnTo>
                <a:lnTo>
                  <a:pt x="1353366" y="383863"/>
                </a:lnTo>
                <a:lnTo>
                  <a:pt x="13533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873657" y="7161965"/>
            <a:ext cx="2579649" cy="2579649"/>
          </a:xfrm>
          <a:custGeom>
            <a:avLst/>
            <a:gdLst/>
            <a:ahLst/>
            <a:cxnLst/>
            <a:rect r="r" b="b" t="t" l="l"/>
            <a:pathLst>
              <a:path h="2579649" w="2579649">
                <a:moveTo>
                  <a:pt x="0" y="0"/>
                </a:moveTo>
                <a:lnTo>
                  <a:pt x="2579649" y="0"/>
                </a:lnTo>
                <a:lnTo>
                  <a:pt x="2579649" y="2579649"/>
                </a:lnTo>
                <a:lnTo>
                  <a:pt x="0" y="25796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391473" y="4642282"/>
            <a:ext cx="15505055" cy="4714385"/>
          </a:xfrm>
          <a:custGeom>
            <a:avLst/>
            <a:gdLst/>
            <a:ahLst/>
            <a:cxnLst/>
            <a:rect r="r" b="b" t="t" l="l"/>
            <a:pathLst>
              <a:path h="4714385" w="15505055">
                <a:moveTo>
                  <a:pt x="0" y="0"/>
                </a:moveTo>
                <a:lnTo>
                  <a:pt x="15505054" y="0"/>
                </a:lnTo>
                <a:lnTo>
                  <a:pt x="15505054" y="4714384"/>
                </a:lnTo>
                <a:lnTo>
                  <a:pt x="0" y="4714384"/>
                </a:lnTo>
                <a:lnTo>
                  <a:pt x="0" y="0"/>
                </a:lnTo>
                <a:close/>
              </a:path>
            </a:pathLst>
          </a:custGeom>
          <a:blipFill>
            <a:blip r:embed="rId11"/>
            <a:stretch>
              <a:fillRect l="-15480" t="-48426" r="-25967" b="-113421"/>
            </a:stretch>
          </a:blipFill>
        </p:spPr>
      </p:sp>
      <p:sp>
        <p:nvSpPr>
          <p:cNvPr name="TextBox 11" id="11"/>
          <p:cNvSpPr txBox="true"/>
          <p:nvPr/>
        </p:nvSpPr>
        <p:spPr>
          <a:xfrm rot="0">
            <a:off x="1631856" y="437995"/>
            <a:ext cx="12106265" cy="1104812"/>
          </a:xfrm>
          <a:prstGeom prst="rect">
            <a:avLst/>
          </a:prstGeom>
        </p:spPr>
        <p:txBody>
          <a:bodyPr anchor="t" rtlCol="false" tIns="0" lIns="0" bIns="0" rIns="0">
            <a:spAutoFit/>
          </a:bodyPr>
          <a:lstStyle/>
          <a:p>
            <a:pPr>
              <a:lnSpc>
                <a:spcPts val="8400"/>
              </a:lnSpc>
            </a:pPr>
            <a:r>
              <a:rPr lang="en-US" sz="6000">
                <a:solidFill>
                  <a:srgbClr val="3B3A3A"/>
                </a:solidFill>
                <a:latin typeface="Gatwick Bold"/>
              </a:rPr>
              <a:t>Background Subtraction</a:t>
            </a:r>
          </a:p>
        </p:txBody>
      </p:sp>
      <p:sp>
        <p:nvSpPr>
          <p:cNvPr name="TextBox 12" id="12"/>
          <p:cNvSpPr txBox="true"/>
          <p:nvPr/>
        </p:nvSpPr>
        <p:spPr>
          <a:xfrm rot="-5400000">
            <a:off x="-893870" y="1944918"/>
            <a:ext cx="2759290" cy="358775"/>
          </a:xfrm>
          <a:prstGeom prst="rect">
            <a:avLst/>
          </a:prstGeom>
        </p:spPr>
        <p:txBody>
          <a:bodyPr anchor="t" rtlCol="false" tIns="0" lIns="0" bIns="0" rIns="0">
            <a:spAutoFit/>
          </a:bodyPr>
          <a:lstStyle/>
          <a:p>
            <a:pPr algn="r">
              <a:lnSpc>
                <a:spcPts val="2800"/>
              </a:lnSpc>
            </a:pPr>
            <a:r>
              <a:rPr lang="en-US" sz="2000" spc="400">
                <a:solidFill>
                  <a:srgbClr val="F6F6F6"/>
                </a:solidFill>
                <a:latin typeface="Acherus Militant Bold"/>
              </a:rPr>
              <a:t>PAGE O1</a:t>
            </a:r>
          </a:p>
        </p:txBody>
      </p:sp>
      <p:sp>
        <p:nvSpPr>
          <p:cNvPr name="TextBox 13" id="13"/>
          <p:cNvSpPr txBox="true"/>
          <p:nvPr/>
        </p:nvSpPr>
        <p:spPr>
          <a:xfrm rot="0">
            <a:off x="1631856" y="2507587"/>
            <a:ext cx="15821450" cy="1681850"/>
          </a:xfrm>
          <a:prstGeom prst="rect">
            <a:avLst/>
          </a:prstGeom>
        </p:spPr>
        <p:txBody>
          <a:bodyPr anchor="t" rtlCol="false" tIns="0" lIns="0" bIns="0" rIns="0">
            <a:spAutoFit/>
          </a:bodyPr>
          <a:lstStyle/>
          <a:p>
            <a:pPr algn="just">
              <a:lnSpc>
                <a:spcPts val="3359"/>
              </a:lnSpc>
            </a:pPr>
            <a:r>
              <a:rPr lang="en-US" sz="2400" spc="240">
                <a:solidFill>
                  <a:srgbClr val="3B3A3A"/>
                </a:solidFill>
                <a:latin typeface="Acherus Militant Light"/>
              </a:rPr>
              <a:t>Background subtraction adalah teknik yang digunakan dalam computer vision untuk memisahkan objek latar depan dari latar belakang dalam video atau rangkaian gambar. OpenCV menyediakan beberapa metode untuk background subtraction. Salah satu metode yang umum digunakan adalah BackgroundSubtractorMOG2 algorithm.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grpSp>
        <p:nvGrpSpPr>
          <p:cNvPr name="Group 3" id="3"/>
          <p:cNvGrpSpPr/>
          <p:nvPr/>
        </p:nvGrpSpPr>
        <p:grpSpPr>
          <a:xfrm rot="0">
            <a:off x="-274931" y="-137466"/>
            <a:ext cx="1303631" cy="10561931"/>
            <a:chOff x="0" y="0"/>
            <a:chExt cx="343343" cy="2781743"/>
          </a:xfrm>
        </p:grpSpPr>
        <p:sp>
          <p:nvSpPr>
            <p:cNvPr name="Freeform 4" id="4"/>
            <p:cNvSpPr/>
            <p:nvPr/>
          </p:nvSpPr>
          <p:spPr>
            <a:xfrm flipH="false" flipV="false" rot="0">
              <a:off x="0" y="0"/>
              <a:ext cx="343343" cy="2781743"/>
            </a:xfrm>
            <a:custGeom>
              <a:avLst/>
              <a:gdLst/>
              <a:ahLst/>
              <a:cxnLst/>
              <a:rect r="r" b="b" t="t" l="l"/>
              <a:pathLst>
                <a:path h="2781743" w="343343">
                  <a:moveTo>
                    <a:pt x="0" y="0"/>
                  </a:moveTo>
                  <a:lnTo>
                    <a:pt x="343343" y="0"/>
                  </a:lnTo>
                  <a:lnTo>
                    <a:pt x="343343" y="2781743"/>
                  </a:lnTo>
                  <a:lnTo>
                    <a:pt x="0" y="2781743"/>
                  </a:lnTo>
                  <a:close/>
                </a:path>
              </a:pathLst>
            </a:custGeom>
            <a:solidFill>
              <a:srgbClr val="FF7D00"/>
            </a:solidFill>
            <a:ln w="19050" cap="sq">
              <a:solidFill>
                <a:srgbClr val="3B3A3A"/>
              </a:solidFill>
              <a:prstDash val="solid"/>
              <a:miter/>
            </a:ln>
          </p:spPr>
        </p:sp>
        <p:sp>
          <p:nvSpPr>
            <p:cNvPr name="TextBox 5" id="5"/>
            <p:cNvSpPr txBox="true"/>
            <p:nvPr/>
          </p:nvSpPr>
          <p:spPr>
            <a:xfrm>
              <a:off x="0" y="-57150"/>
              <a:ext cx="343343" cy="2838893"/>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5400000">
            <a:off x="-162333" y="8873000"/>
            <a:ext cx="1353365" cy="383864"/>
          </a:xfrm>
          <a:custGeom>
            <a:avLst/>
            <a:gdLst/>
            <a:ahLst/>
            <a:cxnLst/>
            <a:rect r="r" b="b" t="t" l="l"/>
            <a:pathLst>
              <a:path h="383864" w="1353365">
                <a:moveTo>
                  <a:pt x="1353366" y="0"/>
                </a:moveTo>
                <a:lnTo>
                  <a:pt x="0" y="0"/>
                </a:lnTo>
                <a:lnTo>
                  <a:pt x="0" y="383863"/>
                </a:lnTo>
                <a:lnTo>
                  <a:pt x="1353366" y="383863"/>
                </a:lnTo>
                <a:lnTo>
                  <a:pt x="13533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467311" y="6753274"/>
            <a:ext cx="1583977" cy="1852605"/>
          </a:xfrm>
          <a:custGeom>
            <a:avLst/>
            <a:gdLst/>
            <a:ahLst/>
            <a:cxnLst/>
            <a:rect r="r" b="b" t="t" l="l"/>
            <a:pathLst>
              <a:path h="1852605" w="1583977">
                <a:moveTo>
                  <a:pt x="0" y="0"/>
                </a:moveTo>
                <a:lnTo>
                  <a:pt x="1583978" y="0"/>
                </a:lnTo>
                <a:lnTo>
                  <a:pt x="1583978" y="1852606"/>
                </a:lnTo>
                <a:lnTo>
                  <a:pt x="0" y="1852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672103" y="8881108"/>
            <a:ext cx="5736706" cy="1721012"/>
          </a:xfrm>
          <a:custGeom>
            <a:avLst/>
            <a:gdLst/>
            <a:ahLst/>
            <a:cxnLst/>
            <a:rect r="r" b="b" t="t" l="l"/>
            <a:pathLst>
              <a:path h="1721012" w="5736706">
                <a:moveTo>
                  <a:pt x="0" y="0"/>
                </a:moveTo>
                <a:lnTo>
                  <a:pt x="5736705" y="0"/>
                </a:lnTo>
                <a:lnTo>
                  <a:pt x="5736705" y="1721012"/>
                </a:lnTo>
                <a:lnTo>
                  <a:pt x="0" y="1721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7718324" y="388551"/>
            <a:ext cx="1425169" cy="373135"/>
          </a:xfrm>
          <a:custGeom>
            <a:avLst/>
            <a:gdLst/>
            <a:ahLst/>
            <a:cxnLst/>
            <a:rect r="r" b="b" t="t" l="l"/>
            <a:pathLst>
              <a:path h="373135" w="1425169">
                <a:moveTo>
                  <a:pt x="0" y="0"/>
                </a:moveTo>
                <a:lnTo>
                  <a:pt x="1425169" y="0"/>
                </a:lnTo>
                <a:lnTo>
                  <a:pt x="1425169" y="373136"/>
                </a:lnTo>
                <a:lnTo>
                  <a:pt x="0" y="3731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311442" y="2684316"/>
            <a:ext cx="8426679" cy="7014558"/>
          </a:xfrm>
          <a:custGeom>
            <a:avLst/>
            <a:gdLst/>
            <a:ahLst/>
            <a:cxnLst/>
            <a:rect r="r" b="b" t="t" l="l"/>
            <a:pathLst>
              <a:path h="7014558" w="8426679">
                <a:moveTo>
                  <a:pt x="0" y="0"/>
                </a:moveTo>
                <a:lnTo>
                  <a:pt x="8426680" y="0"/>
                </a:lnTo>
                <a:lnTo>
                  <a:pt x="8426680" y="7014559"/>
                </a:lnTo>
                <a:lnTo>
                  <a:pt x="0" y="7014559"/>
                </a:lnTo>
                <a:lnTo>
                  <a:pt x="0" y="0"/>
                </a:lnTo>
                <a:close/>
              </a:path>
            </a:pathLst>
          </a:custGeom>
          <a:blipFill>
            <a:blip r:embed="rId11"/>
            <a:stretch>
              <a:fillRect l="-110107" t="-54115" r="-110086" b="-62348"/>
            </a:stretch>
          </a:blipFill>
        </p:spPr>
      </p:sp>
      <p:sp>
        <p:nvSpPr>
          <p:cNvPr name="TextBox 11" id="11"/>
          <p:cNvSpPr txBox="true"/>
          <p:nvPr/>
        </p:nvSpPr>
        <p:spPr>
          <a:xfrm rot="-5400000">
            <a:off x="-893870" y="1944918"/>
            <a:ext cx="2759290" cy="358775"/>
          </a:xfrm>
          <a:prstGeom prst="rect">
            <a:avLst/>
          </a:prstGeom>
        </p:spPr>
        <p:txBody>
          <a:bodyPr anchor="t" rtlCol="false" tIns="0" lIns="0" bIns="0" rIns="0">
            <a:spAutoFit/>
          </a:bodyPr>
          <a:lstStyle/>
          <a:p>
            <a:pPr algn="r">
              <a:lnSpc>
                <a:spcPts val="2800"/>
              </a:lnSpc>
            </a:pPr>
            <a:r>
              <a:rPr lang="en-US" sz="2000" spc="400">
                <a:solidFill>
                  <a:srgbClr val="F6F6F6"/>
                </a:solidFill>
                <a:latin typeface="Acherus Militant Bold"/>
              </a:rPr>
              <a:t>PAGE O2</a:t>
            </a:r>
          </a:p>
        </p:txBody>
      </p:sp>
      <p:sp>
        <p:nvSpPr>
          <p:cNvPr name="TextBox 12" id="12"/>
          <p:cNvSpPr txBox="true"/>
          <p:nvPr/>
        </p:nvSpPr>
        <p:spPr>
          <a:xfrm rot="0">
            <a:off x="1631856" y="381044"/>
            <a:ext cx="12106265" cy="1104812"/>
          </a:xfrm>
          <a:prstGeom prst="rect">
            <a:avLst/>
          </a:prstGeom>
        </p:spPr>
        <p:txBody>
          <a:bodyPr anchor="t" rtlCol="false" tIns="0" lIns="0" bIns="0" rIns="0">
            <a:spAutoFit/>
          </a:bodyPr>
          <a:lstStyle/>
          <a:p>
            <a:pPr>
              <a:lnSpc>
                <a:spcPts val="8400"/>
              </a:lnSpc>
            </a:pPr>
            <a:r>
              <a:rPr lang="en-US" sz="6000">
                <a:solidFill>
                  <a:srgbClr val="3B3A3A"/>
                </a:solidFill>
                <a:latin typeface="Gatwick Bold"/>
              </a:rPr>
              <a:t>Levitation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grpSp>
        <p:nvGrpSpPr>
          <p:cNvPr name="Group 3" id="3"/>
          <p:cNvGrpSpPr/>
          <p:nvPr/>
        </p:nvGrpSpPr>
        <p:grpSpPr>
          <a:xfrm rot="0">
            <a:off x="-274931" y="-137466"/>
            <a:ext cx="1303631" cy="10561931"/>
            <a:chOff x="0" y="0"/>
            <a:chExt cx="343343" cy="2781743"/>
          </a:xfrm>
        </p:grpSpPr>
        <p:sp>
          <p:nvSpPr>
            <p:cNvPr name="Freeform 4" id="4"/>
            <p:cNvSpPr/>
            <p:nvPr/>
          </p:nvSpPr>
          <p:spPr>
            <a:xfrm flipH="false" flipV="false" rot="0">
              <a:off x="0" y="0"/>
              <a:ext cx="343343" cy="2781743"/>
            </a:xfrm>
            <a:custGeom>
              <a:avLst/>
              <a:gdLst/>
              <a:ahLst/>
              <a:cxnLst/>
              <a:rect r="r" b="b" t="t" l="l"/>
              <a:pathLst>
                <a:path h="2781743" w="343343">
                  <a:moveTo>
                    <a:pt x="0" y="0"/>
                  </a:moveTo>
                  <a:lnTo>
                    <a:pt x="343343" y="0"/>
                  </a:lnTo>
                  <a:lnTo>
                    <a:pt x="343343" y="2781743"/>
                  </a:lnTo>
                  <a:lnTo>
                    <a:pt x="0" y="2781743"/>
                  </a:lnTo>
                  <a:close/>
                </a:path>
              </a:pathLst>
            </a:custGeom>
            <a:solidFill>
              <a:srgbClr val="FF7D00"/>
            </a:solidFill>
            <a:ln w="19050" cap="sq">
              <a:solidFill>
                <a:srgbClr val="3B3A3A"/>
              </a:solidFill>
              <a:prstDash val="solid"/>
              <a:miter/>
            </a:ln>
          </p:spPr>
        </p:sp>
        <p:sp>
          <p:nvSpPr>
            <p:cNvPr name="TextBox 5" id="5"/>
            <p:cNvSpPr txBox="true"/>
            <p:nvPr/>
          </p:nvSpPr>
          <p:spPr>
            <a:xfrm>
              <a:off x="0" y="-57150"/>
              <a:ext cx="343343" cy="2838893"/>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5400000">
            <a:off x="-162333" y="8873000"/>
            <a:ext cx="1353365" cy="383864"/>
          </a:xfrm>
          <a:custGeom>
            <a:avLst/>
            <a:gdLst/>
            <a:ahLst/>
            <a:cxnLst/>
            <a:rect r="r" b="b" t="t" l="l"/>
            <a:pathLst>
              <a:path h="383864" w="1353365">
                <a:moveTo>
                  <a:pt x="1353366" y="0"/>
                </a:moveTo>
                <a:lnTo>
                  <a:pt x="0" y="0"/>
                </a:lnTo>
                <a:lnTo>
                  <a:pt x="0" y="383863"/>
                </a:lnTo>
                <a:lnTo>
                  <a:pt x="1353366" y="383863"/>
                </a:lnTo>
                <a:lnTo>
                  <a:pt x="13533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641979" y="-502240"/>
            <a:ext cx="3435706" cy="3435706"/>
          </a:xfrm>
          <a:custGeom>
            <a:avLst/>
            <a:gdLst/>
            <a:ahLst/>
            <a:cxnLst/>
            <a:rect r="r" b="b" t="t" l="l"/>
            <a:pathLst>
              <a:path h="3435706" w="3435706">
                <a:moveTo>
                  <a:pt x="0" y="0"/>
                </a:moveTo>
                <a:lnTo>
                  <a:pt x="3435705" y="0"/>
                </a:lnTo>
                <a:lnTo>
                  <a:pt x="3435705" y="3435705"/>
                </a:lnTo>
                <a:lnTo>
                  <a:pt x="0" y="3435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326341" y="6571849"/>
            <a:ext cx="6052639" cy="5591125"/>
          </a:xfrm>
          <a:custGeom>
            <a:avLst/>
            <a:gdLst/>
            <a:ahLst/>
            <a:cxnLst/>
            <a:rect r="r" b="b" t="t" l="l"/>
            <a:pathLst>
              <a:path h="5591125" w="6052639">
                <a:moveTo>
                  <a:pt x="0" y="0"/>
                </a:moveTo>
                <a:lnTo>
                  <a:pt x="6052638" y="0"/>
                </a:lnTo>
                <a:lnTo>
                  <a:pt x="6052638" y="5591126"/>
                </a:lnTo>
                <a:lnTo>
                  <a:pt x="0" y="55911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731225" y="442241"/>
            <a:ext cx="1874694" cy="1350561"/>
          </a:xfrm>
          <a:custGeom>
            <a:avLst/>
            <a:gdLst/>
            <a:ahLst/>
            <a:cxnLst/>
            <a:rect r="r" b="b" t="t" l="l"/>
            <a:pathLst>
              <a:path h="1350561" w="1874694">
                <a:moveTo>
                  <a:pt x="0" y="0"/>
                </a:moveTo>
                <a:lnTo>
                  <a:pt x="1874694" y="0"/>
                </a:lnTo>
                <a:lnTo>
                  <a:pt x="1874694" y="1350561"/>
                </a:lnTo>
                <a:lnTo>
                  <a:pt x="0" y="13505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5400000">
            <a:off x="-893870" y="1944918"/>
            <a:ext cx="2759290" cy="358775"/>
          </a:xfrm>
          <a:prstGeom prst="rect">
            <a:avLst/>
          </a:prstGeom>
        </p:spPr>
        <p:txBody>
          <a:bodyPr anchor="t" rtlCol="false" tIns="0" lIns="0" bIns="0" rIns="0">
            <a:spAutoFit/>
          </a:bodyPr>
          <a:lstStyle/>
          <a:p>
            <a:pPr algn="r">
              <a:lnSpc>
                <a:spcPts val="2800"/>
              </a:lnSpc>
            </a:pPr>
            <a:r>
              <a:rPr lang="en-US" sz="2000" spc="400">
                <a:solidFill>
                  <a:srgbClr val="F6F6F6"/>
                </a:solidFill>
                <a:latin typeface="Acherus Militant Bold"/>
              </a:rPr>
              <a:t>PAGE O3</a:t>
            </a:r>
          </a:p>
        </p:txBody>
      </p:sp>
      <p:sp>
        <p:nvSpPr>
          <p:cNvPr name="TextBox 11" id="11"/>
          <p:cNvSpPr txBox="true"/>
          <p:nvPr/>
        </p:nvSpPr>
        <p:spPr>
          <a:xfrm rot="0">
            <a:off x="1631856" y="2145950"/>
            <a:ext cx="15821450" cy="1681850"/>
          </a:xfrm>
          <a:prstGeom prst="rect">
            <a:avLst/>
          </a:prstGeom>
        </p:spPr>
        <p:txBody>
          <a:bodyPr anchor="t" rtlCol="false" tIns="0" lIns="0" bIns="0" rIns="0">
            <a:spAutoFit/>
          </a:bodyPr>
          <a:lstStyle/>
          <a:p>
            <a:pPr algn="just">
              <a:lnSpc>
                <a:spcPts val="3359"/>
              </a:lnSpc>
            </a:pPr>
            <a:r>
              <a:rPr lang="en-US" sz="2400" spc="240">
                <a:solidFill>
                  <a:srgbClr val="3B3A3A"/>
                </a:solidFill>
                <a:latin typeface="Acherus Militant Light"/>
              </a:rPr>
              <a:t>Kuantisasi dalam konteks gambar mengacu pada pengurangan jumlah warna dalam suatu gambar. Proses ini sering digunakan untuk mengompresi gambar dan memperkecil ukuran file. Saya akan memberi Anda contoh sederhana kuantisasi gambar menggunakan Python dengan bantuan library pemrosesan gambar populer, Pillow (PIL).</a:t>
            </a:r>
          </a:p>
        </p:txBody>
      </p:sp>
      <p:sp>
        <p:nvSpPr>
          <p:cNvPr name="TextBox 12" id="12"/>
          <p:cNvSpPr txBox="true"/>
          <p:nvPr/>
        </p:nvSpPr>
        <p:spPr>
          <a:xfrm rot="0">
            <a:off x="1631856" y="381044"/>
            <a:ext cx="12106265" cy="1104812"/>
          </a:xfrm>
          <a:prstGeom prst="rect">
            <a:avLst/>
          </a:prstGeom>
        </p:spPr>
        <p:txBody>
          <a:bodyPr anchor="t" rtlCol="false" tIns="0" lIns="0" bIns="0" rIns="0">
            <a:spAutoFit/>
          </a:bodyPr>
          <a:lstStyle/>
          <a:p>
            <a:pPr>
              <a:lnSpc>
                <a:spcPts val="8400"/>
              </a:lnSpc>
            </a:pPr>
            <a:r>
              <a:rPr lang="en-US" sz="6000">
                <a:solidFill>
                  <a:srgbClr val="3B3A3A"/>
                </a:solidFill>
                <a:latin typeface="Gatwick Bold"/>
              </a:rPr>
              <a:t>Image Kuantisasi</a:t>
            </a:r>
          </a:p>
        </p:txBody>
      </p:sp>
      <p:sp>
        <p:nvSpPr>
          <p:cNvPr name="Freeform 13" id="13"/>
          <p:cNvSpPr/>
          <p:nvPr/>
        </p:nvSpPr>
        <p:spPr>
          <a:xfrm flipH="false" flipV="false" rot="0">
            <a:off x="1350175" y="5721434"/>
            <a:ext cx="5603156" cy="3159674"/>
          </a:xfrm>
          <a:custGeom>
            <a:avLst/>
            <a:gdLst/>
            <a:ahLst/>
            <a:cxnLst/>
            <a:rect r="r" b="b" t="t" l="l"/>
            <a:pathLst>
              <a:path h="3159674" w="5603156">
                <a:moveTo>
                  <a:pt x="0" y="0"/>
                </a:moveTo>
                <a:lnTo>
                  <a:pt x="5603156" y="0"/>
                </a:lnTo>
                <a:lnTo>
                  <a:pt x="5603156" y="3159674"/>
                </a:lnTo>
                <a:lnTo>
                  <a:pt x="0" y="3159674"/>
                </a:lnTo>
                <a:lnTo>
                  <a:pt x="0" y="0"/>
                </a:lnTo>
                <a:close/>
              </a:path>
            </a:pathLst>
          </a:custGeom>
          <a:blipFill>
            <a:blip r:embed="rId11"/>
            <a:stretch>
              <a:fillRect l="0" t="0" r="0" b="0"/>
            </a:stretch>
          </a:blipFill>
        </p:spPr>
      </p:sp>
      <p:sp>
        <p:nvSpPr>
          <p:cNvPr name="Freeform 14" id="14"/>
          <p:cNvSpPr/>
          <p:nvPr/>
        </p:nvSpPr>
        <p:spPr>
          <a:xfrm flipH="false" flipV="false" rot="0">
            <a:off x="7324002" y="4104026"/>
            <a:ext cx="4914424" cy="2781542"/>
          </a:xfrm>
          <a:custGeom>
            <a:avLst/>
            <a:gdLst/>
            <a:ahLst/>
            <a:cxnLst/>
            <a:rect r="r" b="b" t="t" l="l"/>
            <a:pathLst>
              <a:path h="2781542" w="4914424">
                <a:moveTo>
                  <a:pt x="0" y="0"/>
                </a:moveTo>
                <a:lnTo>
                  <a:pt x="4914424" y="0"/>
                </a:lnTo>
                <a:lnTo>
                  <a:pt x="4914424" y="2781542"/>
                </a:lnTo>
                <a:lnTo>
                  <a:pt x="0" y="2781542"/>
                </a:lnTo>
                <a:lnTo>
                  <a:pt x="0" y="0"/>
                </a:lnTo>
                <a:close/>
              </a:path>
            </a:pathLst>
          </a:custGeom>
          <a:blipFill>
            <a:blip r:embed="rId12"/>
            <a:stretch>
              <a:fillRect l="0" t="0" r="0" b="0"/>
            </a:stretch>
          </a:blipFill>
        </p:spPr>
      </p:sp>
      <p:sp>
        <p:nvSpPr>
          <p:cNvPr name="Freeform 15" id="15"/>
          <p:cNvSpPr/>
          <p:nvPr/>
        </p:nvSpPr>
        <p:spPr>
          <a:xfrm flipH="false" flipV="false" rot="0">
            <a:off x="12609097" y="4104026"/>
            <a:ext cx="4936412" cy="2781542"/>
          </a:xfrm>
          <a:custGeom>
            <a:avLst/>
            <a:gdLst/>
            <a:ahLst/>
            <a:cxnLst/>
            <a:rect r="r" b="b" t="t" l="l"/>
            <a:pathLst>
              <a:path h="2781542" w="4936412">
                <a:moveTo>
                  <a:pt x="0" y="0"/>
                </a:moveTo>
                <a:lnTo>
                  <a:pt x="4936412" y="0"/>
                </a:lnTo>
                <a:lnTo>
                  <a:pt x="4936412" y="2781542"/>
                </a:lnTo>
                <a:lnTo>
                  <a:pt x="0" y="2781542"/>
                </a:lnTo>
                <a:lnTo>
                  <a:pt x="0" y="0"/>
                </a:lnTo>
                <a:close/>
              </a:path>
            </a:pathLst>
          </a:custGeom>
          <a:blipFill>
            <a:blip r:embed="rId13"/>
            <a:stretch>
              <a:fillRect l="0" t="0" r="0" b="0"/>
            </a:stretch>
          </a:blipFill>
        </p:spPr>
      </p:sp>
      <p:sp>
        <p:nvSpPr>
          <p:cNvPr name="Freeform 16" id="16"/>
          <p:cNvSpPr/>
          <p:nvPr/>
        </p:nvSpPr>
        <p:spPr>
          <a:xfrm flipH="false" flipV="false" rot="0">
            <a:off x="7324002" y="7160406"/>
            <a:ext cx="4914424" cy="2769948"/>
          </a:xfrm>
          <a:custGeom>
            <a:avLst/>
            <a:gdLst/>
            <a:ahLst/>
            <a:cxnLst/>
            <a:rect r="r" b="b" t="t" l="l"/>
            <a:pathLst>
              <a:path h="2769948" w="4914424">
                <a:moveTo>
                  <a:pt x="0" y="0"/>
                </a:moveTo>
                <a:lnTo>
                  <a:pt x="4914424" y="0"/>
                </a:lnTo>
                <a:lnTo>
                  <a:pt x="4914424" y="2769948"/>
                </a:lnTo>
                <a:lnTo>
                  <a:pt x="0" y="2769948"/>
                </a:lnTo>
                <a:lnTo>
                  <a:pt x="0" y="0"/>
                </a:lnTo>
                <a:close/>
              </a:path>
            </a:pathLst>
          </a:custGeom>
          <a:blipFill>
            <a:blip r:embed="rId14"/>
            <a:stretch>
              <a:fillRect l="0" t="0" r="0" b="0"/>
            </a:stretch>
          </a:blipFill>
        </p:spPr>
      </p:sp>
      <p:sp>
        <p:nvSpPr>
          <p:cNvPr name="Freeform 17" id="17"/>
          <p:cNvSpPr/>
          <p:nvPr/>
        </p:nvSpPr>
        <p:spPr>
          <a:xfrm flipH="false" flipV="false" rot="0">
            <a:off x="12562276" y="7160406"/>
            <a:ext cx="4891031" cy="2726148"/>
          </a:xfrm>
          <a:custGeom>
            <a:avLst/>
            <a:gdLst/>
            <a:ahLst/>
            <a:cxnLst/>
            <a:rect r="r" b="b" t="t" l="l"/>
            <a:pathLst>
              <a:path h="2726148" w="4891031">
                <a:moveTo>
                  <a:pt x="0" y="0"/>
                </a:moveTo>
                <a:lnTo>
                  <a:pt x="4891030" y="0"/>
                </a:lnTo>
                <a:lnTo>
                  <a:pt x="4891030" y="2726149"/>
                </a:lnTo>
                <a:lnTo>
                  <a:pt x="0" y="2726149"/>
                </a:lnTo>
                <a:lnTo>
                  <a:pt x="0" y="0"/>
                </a:lnTo>
                <a:close/>
              </a:path>
            </a:pathLst>
          </a:custGeom>
          <a:blipFill>
            <a:blip r:embed="rId1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sp>
        <p:nvSpPr>
          <p:cNvPr name="Freeform 3" id="3"/>
          <p:cNvSpPr/>
          <p:nvPr/>
        </p:nvSpPr>
        <p:spPr>
          <a:xfrm flipH="false" flipV="false" rot="0">
            <a:off x="-134524" y="8966217"/>
            <a:ext cx="8097228" cy="347165"/>
          </a:xfrm>
          <a:custGeom>
            <a:avLst/>
            <a:gdLst/>
            <a:ahLst/>
            <a:cxnLst/>
            <a:rect r="r" b="b" t="t" l="l"/>
            <a:pathLst>
              <a:path h="347165" w="8097228">
                <a:moveTo>
                  <a:pt x="0" y="0"/>
                </a:moveTo>
                <a:lnTo>
                  <a:pt x="8097228" y="0"/>
                </a:lnTo>
                <a:lnTo>
                  <a:pt x="8097228" y="347165"/>
                </a:lnTo>
                <a:lnTo>
                  <a:pt x="0" y="347165"/>
                </a:lnTo>
                <a:lnTo>
                  <a:pt x="0" y="0"/>
                </a:lnTo>
                <a:close/>
              </a:path>
            </a:pathLst>
          </a:custGeom>
          <a:blipFill>
            <a:blip r:embed="rId3">
              <a:extLst>
                <a:ext uri="{96DAC541-7B7A-43D3-8B79-37D633B846F1}">
                  <asvg:svgBlip xmlns:asvg="http://schemas.microsoft.com/office/drawing/2016/SVG/main" r:embed="rId4"/>
                </a:ext>
              </a:extLst>
            </a:blip>
            <a:stretch>
              <a:fillRect l="0" t="0" r="0" b="-2390900"/>
            </a:stretch>
          </a:blipFill>
        </p:spPr>
      </p:sp>
      <p:grpSp>
        <p:nvGrpSpPr>
          <p:cNvPr name="Group 4" id="4"/>
          <p:cNvGrpSpPr/>
          <p:nvPr/>
        </p:nvGrpSpPr>
        <p:grpSpPr>
          <a:xfrm rot="0">
            <a:off x="-274931" y="-137466"/>
            <a:ext cx="1303631" cy="10561931"/>
            <a:chOff x="0" y="0"/>
            <a:chExt cx="343343" cy="2781743"/>
          </a:xfrm>
        </p:grpSpPr>
        <p:sp>
          <p:nvSpPr>
            <p:cNvPr name="Freeform 5" id="5"/>
            <p:cNvSpPr/>
            <p:nvPr/>
          </p:nvSpPr>
          <p:spPr>
            <a:xfrm flipH="false" flipV="false" rot="0">
              <a:off x="0" y="0"/>
              <a:ext cx="343343" cy="2781743"/>
            </a:xfrm>
            <a:custGeom>
              <a:avLst/>
              <a:gdLst/>
              <a:ahLst/>
              <a:cxnLst/>
              <a:rect r="r" b="b" t="t" l="l"/>
              <a:pathLst>
                <a:path h="2781743" w="343343">
                  <a:moveTo>
                    <a:pt x="0" y="0"/>
                  </a:moveTo>
                  <a:lnTo>
                    <a:pt x="343343" y="0"/>
                  </a:lnTo>
                  <a:lnTo>
                    <a:pt x="343343" y="2781743"/>
                  </a:lnTo>
                  <a:lnTo>
                    <a:pt x="0" y="2781743"/>
                  </a:lnTo>
                  <a:close/>
                </a:path>
              </a:pathLst>
            </a:custGeom>
            <a:solidFill>
              <a:srgbClr val="FF7D00"/>
            </a:solidFill>
            <a:ln w="19050" cap="sq">
              <a:solidFill>
                <a:srgbClr val="3B3A3A"/>
              </a:solidFill>
              <a:prstDash val="solid"/>
              <a:miter/>
            </a:ln>
          </p:spPr>
        </p:sp>
        <p:sp>
          <p:nvSpPr>
            <p:cNvPr name="TextBox 6" id="6"/>
            <p:cNvSpPr txBox="true"/>
            <p:nvPr/>
          </p:nvSpPr>
          <p:spPr>
            <a:xfrm>
              <a:off x="0" y="-57150"/>
              <a:ext cx="343343" cy="2838893"/>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5400000">
            <a:off x="-162333" y="8873000"/>
            <a:ext cx="1353365" cy="383864"/>
          </a:xfrm>
          <a:custGeom>
            <a:avLst/>
            <a:gdLst/>
            <a:ahLst/>
            <a:cxnLst/>
            <a:rect r="r" b="b" t="t" l="l"/>
            <a:pathLst>
              <a:path h="383864" w="1353365">
                <a:moveTo>
                  <a:pt x="1353366" y="0"/>
                </a:moveTo>
                <a:lnTo>
                  <a:pt x="0" y="0"/>
                </a:lnTo>
                <a:lnTo>
                  <a:pt x="0" y="383863"/>
                </a:lnTo>
                <a:lnTo>
                  <a:pt x="1353366" y="383863"/>
                </a:lnTo>
                <a:lnTo>
                  <a:pt x="135336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458739">
            <a:off x="14675438" y="6330849"/>
            <a:ext cx="5167724" cy="4114800"/>
          </a:xfrm>
          <a:custGeom>
            <a:avLst/>
            <a:gdLst/>
            <a:ahLst/>
            <a:cxnLst/>
            <a:rect r="r" b="b" t="t" l="l"/>
            <a:pathLst>
              <a:path h="4114800" w="5167724">
                <a:moveTo>
                  <a:pt x="0" y="0"/>
                </a:moveTo>
                <a:lnTo>
                  <a:pt x="5167724" y="0"/>
                </a:lnTo>
                <a:lnTo>
                  <a:pt x="516772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739379" y="4969356"/>
            <a:ext cx="4772258" cy="4772258"/>
          </a:xfrm>
          <a:custGeom>
            <a:avLst/>
            <a:gdLst/>
            <a:ahLst/>
            <a:cxnLst/>
            <a:rect r="r" b="b" t="t" l="l"/>
            <a:pathLst>
              <a:path h="4772258" w="4772258">
                <a:moveTo>
                  <a:pt x="0" y="0"/>
                </a:moveTo>
                <a:lnTo>
                  <a:pt x="4772258" y="0"/>
                </a:lnTo>
                <a:lnTo>
                  <a:pt x="4772258" y="4772258"/>
                </a:lnTo>
                <a:lnTo>
                  <a:pt x="0" y="4772258"/>
                </a:lnTo>
                <a:lnTo>
                  <a:pt x="0" y="0"/>
                </a:lnTo>
                <a:close/>
              </a:path>
            </a:pathLst>
          </a:custGeom>
          <a:blipFill>
            <a:blip r:embed="rId9"/>
            <a:stretch>
              <a:fillRect l="0" t="0" r="0" b="0"/>
            </a:stretch>
          </a:blipFill>
        </p:spPr>
      </p:sp>
      <p:sp>
        <p:nvSpPr>
          <p:cNvPr name="Freeform 10" id="10"/>
          <p:cNvSpPr/>
          <p:nvPr/>
        </p:nvSpPr>
        <p:spPr>
          <a:xfrm flipH="false" flipV="false" rot="0">
            <a:off x="9222317" y="4969356"/>
            <a:ext cx="4515805" cy="4772258"/>
          </a:xfrm>
          <a:custGeom>
            <a:avLst/>
            <a:gdLst/>
            <a:ahLst/>
            <a:cxnLst/>
            <a:rect r="r" b="b" t="t" l="l"/>
            <a:pathLst>
              <a:path h="4772258" w="4515805">
                <a:moveTo>
                  <a:pt x="0" y="0"/>
                </a:moveTo>
                <a:lnTo>
                  <a:pt x="4515805" y="0"/>
                </a:lnTo>
                <a:lnTo>
                  <a:pt x="4515805" y="4772258"/>
                </a:lnTo>
                <a:lnTo>
                  <a:pt x="0" y="4772258"/>
                </a:lnTo>
                <a:lnTo>
                  <a:pt x="0" y="0"/>
                </a:lnTo>
                <a:close/>
              </a:path>
            </a:pathLst>
          </a:custGeom>
          <a:blipFill>
            <a:blip r:embed="rId10"/>
            <a:stretch>
              <a:fillRect l="0" t="0" r="0" b="0"/>
            </a:stretch>
          </a:blipFill>
        </p:spPr>
      </p:sp>
      <p:sp>
        <p:nvSpPr>
          <p:cNvPr name="Freeform 11" id="11"/>
          <p:cNvSpPr/>
          <p:nvPr/>
        </p:nvSpPr>
        <p:spPr>
          <a:xfrm flipH="false" flipV="false" rot="0">
            <a:off x="2157414" y="3296186"/>
            <a:ext cx="13973172" cy="1278397"/>
          </a:xfrm>
          <a:custGeom>
            <a:avLst/>
            <a:gdLst/>
            <a:ahLst/>
            <a:cxnLst/>
            <a:rect r="r" b="b" t="t" l="l"/>
            <a:pathLst>
              <a:path h="1278397" w="13973172">
                <a:moveTo>
                  <a:pt x="0" y="0"/>
                </a:moveTo>
                <a:lnTo>
                  <a:pt x="13973172" y="0"/>
                </a:lnTo>
                <a:lnTo>
                  <a:pt x="13973172" y="1278397"/>
                </a:lnTo>
                <a:lnTo>
                  <a:pt x="0" y="1278397"/>
                </a:lnTo>
                <a:lnTo>
                  <a:pt x="0" y="0"/>
                </a:lnTo>
                <a:close/>
              </a:path>
            </a:pathLst>
          </a:custGeom>
          <a:blipFill>
            <a:blip r:embed="rId11"/>
            <a:stretch>
              <a:fillRect l="0" t="0" r="0" b="0"/>
            </a:stretch>
          </a:blipFill>
        </p:spPr>
      </p:sp>
      <p:sp>
        <p:nvSpPr>
          <p:cNvPr name="TextBox 12" id="12"/>
          <p:cNvSpPr txBox="true"/>
          <p:nvPr/>
        </p:nvSpPr>
        <p:spPr>
          <a:xfrm rot="-5400000">
            <a:off x="-893870" y="1944918"/>
            <a:ext cx="2759290" cy="358775"/>
          </a:xfrm>
          <a:prstGeom prst="rect">
            <a:avLst/>
          </a:prstGeom>
        </p:spPr>
        <p:txBody>
          <a:bodyPr anchor="t" rtlCol="false" tIns="0" lIns="0" bIns="0" rIns="0">
            <a:spAutoFit/>
          </a:bodyPr>
          <a:lstStyle/>
          <a:p>
            <a:pPr algn="r">
              <a:lnSpc>
                <a:spcPts val="2800"/>
              </a:lnSpc>
            </a:pPr>
            <a:r>
              <a:rPr lang="en-US" sz="2000" spc="400">
                <a:solidFill>
                  <a:srgbClr val="F6F6F6"/>
                </a:solidFill>
                <a:latin typeface="Acherus Militant Bold"/>
              </a:rPr>
              <a:t>PAGE 04</a:t>
            </a:r>
          </a:p>
        </p:txBody>
      </p:sp>
      <p:sp>
        <p:nvSpPr>
          <p:cNvPr name="TextBox 13" id="13"/>
          <p:cNvSpPr txBox="true"/>
          <p:nvPr/>
        </p:nvSpPr>
        <p:spPr>
          <a:xfrm rot="0">
            <a:off x="1631856" y="2057631"/>
            <a:ext cx="15821450" cy="843783"/>
          </a:xfrm>
          <a:prstGeom prst="rect">
            <a:avLst/>
          </a:prstGeom>
        </p:spPr>
        <p:txBody>
          <a:bodyPr anchor="t" rtlCol="false" tIns="0" lIns="0" bIns="0" rIns="0">
            <a:spAutoFit/>
          </a:bodyPr>
          <a:lstStyle/>
          <a:p>
            <a:pPr algn="just">
              <a:lnSpc>
                <a:spcPts val="3359"/>
              </a:lnSpc>
            </a:pPr>
            <a:r>
              <a:rPr lang="en-US" sz="2400" spc="240">
                <a:solidFill>
                  <a:srgbClr val="F6F6F6"/>
                </a:solidFill>
                <a:latin typeface="Acherus Militant Light"/>
              </a:rPr>
              <a:t>Region growing adalah teknik yang digunakan dalam pemrosesan gambar untuk mensegmentasi wilayah piksel serupa berdasarkan serangkaian kriteria.</a:t>
            </a:r>
          </a:p>
        </p:txBody>
      </p:sp>
      <p:sp>
        <p:nvSpPr>
          <p:cNvPr name="TextBox 14" id="14"/>
          <p:cNvSpPr txBox="true"/>
          <p:nvPr/>
        </p:nvSpPr>
        <p:spPr>
          <a:xfrm rot="0">
            <a:off x="1631856" y="381044"/>
            <a:ext cx="12106265" cy="1104812"/>
          </a:xfrm>
          <a:prstGeom prst="rect">
            <a:avLst/>
          </a:prstGeom>
        </p:spPr>
        <p:txBody>
          <a:bodyPr anchor="t" rtlCol="false" tIns="0" lIns="0" bIns="0" rIns="0">
            <a:spAutoFit/>
          </a:bodyPr>
          <a:lstStyle/>
          <a:p>
            <a:pPr>
              <a:lnSpc>
                <a:spcPts val="8400"/>
              </a:lnSpc>
            </a:pPr>
            <a:r>
              <a:rPr lang="en-US" sz="6000">
                <a:solidFill>
                  <a:srgbClr val="F6F6F6"/>
                </a:solidFill>
                <a:latin typeface="Gatwick Bold"/>
              </a:rPr>
              <a:t>Region Growing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grpSp>
        <p:nvGrpSpPr>
          <p:cNvPr name="Group 3" id="3"/>
          <p:cNvGrpSpPr/>
          <p:nvPr/>
        </p:nvGrpSpPr>
        <p:grpSpPr>
          <a:xfrm rot="0">
            <a:off x="-274931" y="-137466"/>
            <a:ext cx="1303631" cy="10561931"/>
            <a:chOff x="0" y="0"/>
            <a:chExt cx="343343" cy="2781743"/>
          </a:xfrm>
        </p:grpSpPr>
        <p:sp>
          <p:nvSpPr>
            <p:cNvPr name="Freeform 4" id="4"/>
            <p:cNvSpPr/>
            <p:nvPr/>
          </p:nvSpPr>
          <p:spPr>
            <a:xfrm flipH="false" flipV="false" rot="0">
              <a:off x="0" y="0"/>
              <a:ext cx="343343" cy="2781743"/>
            </a:xfrm>
            <a:custGeom>
              <a:avLst/>
              <a:gdLst/>
              <a:ahLst/>
              <a:cxnLst/>
              <a:rect r="r" b="b" t="t" l="l"/>
              <a:pathLst>
                <a:path h="2781743" w="343343">
                  <a:moveTo>
                    <a:pt x="0" y="0"/>
                  </a:moveTo>
                  <a:lnTo>
                    <a:pt x="343343" y="0"/>
                  </a:lnTo>
                  <a:lnTo>
                    <a:pt x="343343" y="2781743"/>
                  </a:lnTo>
                  <a:lnTo>
                    <a:pt x="0" y="2781743"/>
                  </a:lnTo>
                  <a:close/>
                </a:path>
              </a:pathLst>
            </a:custGeom>
            <a:solidFill>
              <a:srgbClr val="FF7D00"/>
            </a:solidFill>
            <a:ln w="19050" cap="sq">
              <a:solidFill>
                <a:srgbClr val="3B3A3A"/>
              </a:solidFill>
              <a:prstDash val="solid"/>
              <a:miter/>
            </a:ln>
          </p:spPr>
        </p:sp>
        <p:sp>
          <p:nvSpPr>
            <p:cNvPr name="TextBox 5" id="5"/>
            <p:cNvSpPr txBox="true"/>
            <p:nvPr/>
          </p:nvSpPr>
          <p:spPr>
            <a:xfrm>
              <a:off x="0" y="-57150"/>
              <a:ext cx="343343" cy="2838893"/>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5400000">
            <a:off x="-162333" y="8873000"/>
            <a:ext cx="1353365" cy="383864"/>
          </a:xfrm>
          <a:custGeom>
            <a:avLst/>
            <a:gdLst/>
            <a:ahLst/>
            <a:cxnLst/>
            <a:rect r="r" b="b" t="t" l="l"/>
            <a:pathLst>
              <a:path h="383864" w="1353365">
                <a:moveTo>
                  <a:pt x="1353366" y="0"/>
                </a:moveTo>
                <a:lnTo>
                  <a:pt x="0" y="0"/>
                </a:lnTo>
                <a:lnTo>
                  <a:pt x="0" y="383863"/>
                </a:lnTo>
                <a:lnTo>
                  <a:pt x="1353366" y="383863"/>
                </a:lnTo>
                <a:lnTo>
                  <a:pt x="13533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77263" y="3958622"/>
            <a:ext cx="5603911" cy="5603911"/>
          </a:xfrm>
          <a:custGeom>
            <a:avLst/>
            <a:gdLst/>
            <a:ahLst/>
            <a:cxnLst/>
            <a:rect r="r" b="b" t="t" l="l"/>
            <a:pathLst>
              <a:path h="5603911" w="5603911">
                <a:moveTo>
                  <a:pt x="0" y="0"/>
                </a:moveTo>
                <a:lnTo>
                  <a:pt x="5603911" y="0"/>
                </a:lnTo>
                <a:lnTo>
                  <a:pt x="5603911" y="5603911"/>
                </a:lnTo>
                <a:lnTo>
                  <a:pt x="0" y="5603911"/>
                </a:lnTo>
                <a:lnTo>
                  <a:pt x="0" y="0"/>
                </a:lnTo>
                <a:close/>
              </a:path>
            </a:pathLst>
          </a:custGeom>
          <a:blipFill>
            <a:blip r:embed="rId5"/>
            <a:stretch>
              <a:fillRect l="0" t="0" r="0" b="0"/>
            </a:stretch>
          </a:blipFill>
        </p:spPr>
      </p:sp>
      <p:sp>
        <p:nvSpPr>
          <p:cNvPr name="Freeform 8" id="8"/>
          <p:cNvSpPr/>
          <p:nvPr/>
        </p:nvSpPr>
        <p:spPr>
          <a:xfrm flipH="false" flipV="false" rot="0">
            <a:off x="10329024" y="3958622"/>
            <a:ext cx="5248409" cy="5616051"/>
          </a:xfrm>
          <a:custGeom>
            <a:avLst/>
            <a:gdLst/>
            <a:ahLst/>
            <a:cxnLst/>
            <a:rect r="r" b="b" t="t" l="l"/>
            <a:pathLst>
              <a:path h="5616051" w="5248409">
                <a:moveTo>
                  <a:pt x="0" y="0"/>
                </a:moveTo>
                <a:lnTo>
                  <a:pt x="5248409" y="0"/>
                </a:lnTo>
                <a:lnTo>
                  <a:pt x="5248409" y="5616052"/>
                </a:lnTo>
                <a:lnTo>
                  <a:pt x="0" y="5616052"/>
                </a:lnTo>
                <a:lnTo>
                  <a:pt x="0" y="0"/>
                </a:lnTo>
                <a:close/>
              </a:path>
            </a:pathLst>
          </a:custGeom>
          <a:blipFill>
            <a:blip r:embed="rId6"/>
            <a:stretch>
              <a:fillRect l="0" t="0" r="0" b="0"/>
            </a:stretch>
          </a:blipFill>
        </p:spPr>
      </p:sp>
      <p:sp>
        <p:nvSpPr>
          <p:cNvPr name="TextBox 9" id="9"/>
          <p:cNvSpPr txBox="true"/>
          <p:nvPr/>
        </p:nvSpPr>
        <p:spPr>
          <a:xfrm rot="-5400000">
            <a:off x="-893870" y="1944918"/>
            <a:ext cx="2759290" cy="358775"/>
          </a:xfrm>
          <a:prstGeom prst="rect">
            <a:avLst/>
          </a:prstGeom>
        </p:spPr>
        <p:txBody>
          <a:bodyPr anchor="t" rtlCol="false" tIns="0" lIns="0" bIns="0" rIns="0">
            <a:spAutoFit/>
          </a:bodyPr>
          <a:lstStyle/>
          <a:p>
            <a:pPr algn="r">
              <a:lnSpc>
                <a:spcPts val="2800"/>
              </a:lnSpc>
            </a:pPr>
            <a:r>
              <a:rPr lang="en-US" sz="2000" spc="400">
                <a:solidFill>
                  <a:srgbClr val="F6F6F6"/>
                </a:solidFill>
                <a:latin typeface="Acherus Militant Bold"/>
              </a:rPr>
              <a:t>PAGE 05</a:t>
            </a:r>
          </a:p>
        </p:txBody>
      </p:sp>
      <p:sp>
        <p:nvSpPr>
          <p:cNvPr name="TextBox 10" id="10"/>
          <p:cNvSpPr txBox="true"/>
          <p:nvPr/>
        </p:nvSpPr>
        <p:spPr>
          <a:xfrm rot="0">
            <a:off x="1631856" y="2057631"/>
            <a:ext cx="15821450" cy="1262817"/>
          </a:xfrm>
          <a:prstGeom prst="rect">
            <a:avLst/>
          </a:prstGeom>
        </p:spPr>
        <p:txBody>
          <a:bodyPr anchor="t" rtlCol="false" tIns="0" lIns="0" bIns="0" rIns="0">
            <a:spAutoFit/>
          </a:bodyPr>
          <a:lstStyle/>
          <a:p>
            <a:pPr algn="just">
              <a:lnSpc>
                <a:spcPts val="3359"/>
              </a:lnSpc>
            </a:pPr>
            <a:r>
              <a:rPr lang="en-US" sz="2400" spc="240">
                <a:solidFill>
                  <a:srgbClr val="F6F6F6"/>
                </a:solidFill>
                <a:latin typeface="Acherus Militant Light"/>
              </a:rPr>
              <a:t>Clustering dalam konteks image processing melibatkan pengelompokan piksel atau wilayah serupa berdasarkan kriteria tertentu. Salah satu metode umum untuk image clustering adalah K-Means clustering.</a:t>
            </a:r>
          </a:p>
        </p:txBody>
      </p:sp>
      <p:sp>
        <p:nvSpPr>
          <p:cNvPr name="TextBox 11" id="11"/>
          <p:cNvSpPr txBox="true"/>
          <p:nvPr/>
        </p:nvSpPr>
        <p:spPr>
          <a:xfrm rot="0">
            <a:off x="1631856" y="381044"/>
            <a:ext cx="12106265" cy="1104812"/>
          </a:xfrm>
          <a:prstGeom prst="rect">
            <a:avLst/>
          </a:prstGeom>
        </p:spPr>
        <p:txBody>
          <a:bodyPr anchor="t" rtlCol="false" tIns="0" lIns="0" bIns="0" rIns="0">
            <a:spAutoFit/>
          </a:bodyPr>
          <a:lstStyle/>
          <a:p>
            <a:pPr>
              <a:lnSpc>
                <a:spcPts val="8400"/>
              </a:lnSpc>
            </a:pPr>
            <a:r>
              <a:rPr lang="en-US" sz="6000">
                <a:solidFill>
                  <a:srgbClr val="F6F6F6"/>
                </a:solidFill>
                <a:latin typeface="Gatwick Bold"/>
              </a:rPr>
              <a:t>Clustering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grpSp>
        <p:nvGrpSpPr>
          <p:cNvPr name="Group 3" id="3"/>
          <p:cNvGrpSpPr/>
          <p:nvPr/>
        </p:nvGrpSpPr>
        <p:grpSpPr>
          <a:xfrm rot="0">
            <a:off x="-274931" y="-137466"/>
            <a:ext cx="1303631" cy="10561931"/>
            <a:chOff x="0" y="0"/>
            <a:chExt cx="343343" cy="2781743"/>
          </a:xfrm>
        </p:grpSpPr>
        <p:sp>
          <p:nvSpPr>
            <p:cNvPr name="Freeform 4" id="4"/>
            <p:cNvSpPr/>
            <p:nvPr/>
          </p:nvSpPr>
          <p:spPr>
            <a:xfrm flipH="false" flipV="false" rot="0">
              <a:off x="0" y="0"/>
              <a:ext cx="343343" cy="2781743"/>
            </a:xfrm>
            <a:custGeom>
              <a:avLst/>
              <a:gdLst/>
              <a:ahLst/>
              <a:cxnLst/>
              <a:rect r="r" b="b" t="t" l="l"/>
              <a:pathLst>
                <a:path h="2781743" w="343343">
                  <a:moveTo>
                    <a:pt x="0" y="0"/>
                  </a:moveTo>
                  <a:lnTo>
                    <a:pt x="343343" y="0"/>
                  </a:lnTo>
                  <a:lnTo>
                    <a:pt x="343343" y="2781743"/>
                  </a:lnTo>
                  <a:lnTo>
                    <a:pt x="0" y="2781743"/>
                  </a:lnTo>
                  <a:close/>
                </a:path>
              </a:pathLst>
            </a:custGeom>
            <a:solidFill>
              <a:srgbClr val="FF7D00"/>
            </a:solidFill>
            <a:ln w="19050" cap="sq">
              <a:solidFill>
                <a:srgbClr val="3B3A3A"/>
              </a:solidFill>
              <a:prstDash val="solid"/>
              <a:miter/>
            </a:ln>
          </p:spPr>
        </p:sp>
        <p:sp>
          <p:nvSpPr>
            <p:cNvPr name="TextBox 5" id="5"/>
            <p:cNvSpPr txBox="true"/>
            <p:nvPr/>
          </p:nvSpPr>
          <p:spPr>
            <a:xfrm>
              <a:off x="0" y="-57150"/>
              <a:ext cx="343343" cy="2838893"/>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5400000">
            <a:off x="-162333" y="8873000"/>
            <a:ext cx="1353365" cy="383864"/>
          </a:xfrm>
          <a:custGeom>
            <a:avLst/>
            <a:gdLst/>
            <a:ahLst/>
            <a:cxnLst/>
            <a:rect r="r" b="b" t="t" l="l"/>
            <a:pathLst>
              <a:path h="383864" w="1353365">
                <a:moveTo>
                  <a:pt x="1353366" y="0"/>
                </a:moveTo>
                <a:lnTo>
                  <a:pt x="0" y="0"/>
                </a:lnTo>
                <a:lnTo>
                  <a:pt x="0" y="383863"/>
                </a:lnTo>
                <a:lnTo>
                  <a:pt x="1353366" y="383863"/>
                </a:lnTo>
                <a:lnTo>
                  <a:pt x="13533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870314" y="491838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123930" y="7929562"/>
            <a:ext cx="1135370" cy="1135370"/>
          </a:xfrm>
          <a:custGeom>
            <a:avLst/>
            <a:gdLst/>
            <a:ahLst/>
            <a:cxnLst/>
            <a:rect r="r" b="b" t="t" l="l"/>
            <a:pathLst>
              <a:path h="1135370" w="1135370">
                <a:moveTo>
                  <a:pt x="0" y="0"/>
                </a:moveTo>
                <a:lnTo>
                  <a:pt x="1135370" y="0"/>
                </a:lnTo>
                <a:lnTo>
                  <a:pt x="1135370" y="1135369"/>
                </a:lnTo>
                <a:lnTo>
                  <a:pt x="0" y="1135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31856" y="4532451"/>
            <a:ext cx="15821450" cy="4780098"/>
          </a:xfrm>
          <a:custGeom>
            <a:avLst/>
            <a:gdLst/>
            <a:ahLst/>
            <a:cxnLst/>
            <a:rect r="r" b="b" t="t" l="l"/>
            <a:pathLst>
              <a:path h="4780098" w="15821450">
                <a:moveTo>
                  <a:pt x="0" y="0"/>
                </a:moveTo>
                <a:lnTo>
                  <a:pt x="15821450" y="0"/>
                </a:lnTo>
                <a:lnTo>
                  <a:pt x="15821450" y="4780097"/>
                </a:lnTo>
                <a:lnTo>
                  <a:pt x="0" y="4780097"/>
                </a:lnTo>
                <a:lnTo>
                  <a:pt x="0" y="0"/>
                </a:lnTo>
                <a:close/>
              </a:path>
            </a:pathLst>
          </a:custGeom>
          <a:blipFill>
            <a:blip r:embed="rId9"/>
            <a:stretch>
              <a:fillRect l="0" t="0" r="0" b="0"/>
            </a:stretch>
          </a:blipFill>
        </p:spPr>
      </p:sp>
      <p:sp>
        <p:nvSpPr>
          <p:cNvPr name="TextBox 10" id="10"/>
          <p:cNvSpPr txBox="true"/>
          <p:nvPr/>
        </p:nvSpPr>
        <p:spPr>
          <a:xfrm rot="-5400000">
            <a:off x="-893870" y="1944918"/>
            <a:ext cx="2759290" cy="358775"/>
          </a:xfrm>
          <a:prstGeom prst="rect">
            <a:avLst/>
          </a:prstGeom>
        </p:spPr>
        <p:txBody>
          <a:bodyPr anchor="t" rtlCol="false" tIns="0" lIns="0" bIns="0" rIns="0">
            <a:spAutoFit/>
          </a:bodyPr>
          <a:lstStyle/>
          <a:p>
            <a:pPr algn="r">
              <a:lnSpc>
                <a:spcPts val="2800"/>
              </a:lnSpc>
            </a:pPr>
            <a:r>
              <a:rPr lang="en-US" sz="2000" spc="400">
                <a:solidFill>
                  <a:srgbClr val="F6F6F6"/>
                </a:solidFill>
                <a:latin typeface="Acherus Militant Bold"/>
              </a:rPr>
              <a:t>PAGE O6</a:t>
            </a:r>
          </a:p>
        </p:txBody>
      </p:sp>
      <p:sp>
        <p:nvSpPr>
          <p:cNvPr name="TextBox 11" id="11"/>
          <p:cNvSpPr txBox="true"/>
          <p:nvPr/>
        </p:nvSpPr>
        <p:spPr>
          <a:xfrm rot="0">
            <a:off x="1631856" y="2057631"/>
            <a:ext cx="15821450" cy="843783"/>
          </a:xfrm>
          <a:prstGeom prst="rect">
            <a:avLst/>
          </a:prstGeom>
        </p:spPr>
        <p:txBody>
          <a:bodyPr anchor="t" rtlCol="false" tIns="0" lIns="0" bIns="0" rIns="0">
            <a:spAutoFit/>
          </a:bodyPr>
          <a:lstStyle/>
          <a:p>
            <a:pPr algn="just">
              <a:lnSpc>
                <a:spcPts val="3359"/>
              </a:lnSpc>
            </a:pPr>
            <a:r>
              <a:rPr lang="en-US" sz="2400" spc="240">
                <a:solidFill>
                  <a:srgbClr val="3B3A3A"/>
                </a:solidFill>
                <a:latin typeface="Acherus Militant Light"/>
              </a:rPr>
              <a:t>K-Means adalah algoritma pengelompokan yang populer, merujuk pada varian atau modifikasi tertentu dari algoritma K-Means yang diusulkan oleh Meng Hee Heng</a:t>
            </a:r>
          </a:p>
        </p:txBody>
      </p:sp>
      <p:sp>
        <p:nvSpPr>
          <p:cNvPr name="TextBox 12" id="12"/>
          <p:cNvSpPr txBox="true"/>
          <p:nvPr/>
        </p:nvSpPr>
        <p:spPr>
          <a:xfrm rot="0">
            <a:off x="1631856" y="381044"/>
            <a:ext cx="14492074" cy="1104812"/>
          </a:xfrm>
          <a:prstGeom prst="rect">
            <a:avLst/>
          </a:prstGeom>
        </p:spPr>
        <p:txBody>
          <a:bodyPr anchor="t" rtlCol="false" tIns="0" lIns="0" bIns="0" rIns="0">
            <a:spAutoFit/>
          </a:bodyPr>
          <a:lstStyle/>
          <a:p>
            <a:pPr>
              <a:lnSpc>
                <a:spcPts val="8400"/>
              </a:lnSpc>
            </a:pPr>
            <a:r>
              <a:rPr lang="en-US" sz="6000">
                <a:solidFill>
                  <a:srgbClr val="3B3A3A"/>
                </a:solidFill>
                <a:latin typeface="Gatwick Bold"/>
              </a:rPr>
              <a:t>Meng-Hee Heng’s K-Means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sp>
        <p:nvSpPr>
          <p:cNvPr name="Freeform 3" id="3"/>
          <p:cNvSpPr/>
          <p:nvPr/>
        </p:nvSpPr>
        <p:spPr>
          <a:xfrm flipH="false" flipV="false" rot="0">
            <a:off x="14859261" y="-3997571"/>
            <a:ext cx="6121877" cy="6121877"/>
          </a:xfrm>
          <a:custGeom>
            <a:avLst/>
            <a:gdLst/>
            <a:ahLst/>
            <a:cxnLst/>
            <a:rect r="r" b="b" t="t" l="l"/>
            <a:pathLst>
              <a:path h="6121877" w="6121877">
                <a:moveTo>
                  <a:pt x="0" y="0"/>
                </a:moveTo>
                <a:lnTo>
                  <a:pt x="6121877" y="0"/>
                </a:lnTo>
                <a:lnTo>
                  <a:pt x="6121877" y="6121877"/>
                </a:lnTo>
                <a:lnTo>
                  <a:pt x="0" y="61218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74931" y="-137466"/>
            <a:ext cx="1303631" cy="10561931"/>
            <a:chOff x="0" y="0"/>
            <a:chExt cx="343343" cy="2781743"/>
          </a:xfrm>
        </p:grpSpPr>
        <p:sp>
          <p:nvSpPr>
            <p:cNvPr name="Freeform 5" id="5"/>
            <p:cNvSpPr/>
            <p:nvPr/>
          </p:nvSpPr>
          <p:spPr>
            <a:xfrm flipH="false" flipV="false" rot="0">
              <a:off x="0" y="0"/>
              <a:ext cx="343343" cy="2781743"/>
            </a:xfrm>
            <a:custGeom>
              <a:avLst/>
              <a:gdLst/>
              <a:ahLst/>
              <a:cxnLst/>
              <a:rect r="r" b="b" t="t" l="l"/>
              <a:pathLst>
                <a:path h="2781743" w="343343">
                  <a:moveTo>
                    <a:pt x="0" y="0"/>
                  </a:moveTo>
                  <a:lnTo>
                    <a:pt x="343343" y="0"/>
                  </a:lnTo>
                  <a:lnTo>
                    <a:pt x="343343" y="2781743"/>
                  </a:lnTo>
                  <a:lnTo>
                    <a:pt x="0" y="2781743"/>
                  </a:lnTo>
                  <a:close/>
                </a:path>
              </a:pathLst>
            </a:custGeom>
            <a:solidFill>
              <a:srgbClr val="FF7D00"/>
            </a:solidFill>
            <a:ln w="19050" cap="sq">
              <a:solidFill>
                <a:srgbClr val="3B3A3A"/>
              </a:solidFill>
              <a:prstDash val="solid"/>
              <a:miter/>
            </a:ln>
          </p:spPr>
        </p:sp>
        <p:sp>
          <p:nvSpPr>
            <p:cNvPr name="TextBox 6" id="6"/>
            <p:cNvSpPr txBox="true"/>
            <p:nvPr/>
          </p:nvSpPr>
          <p:spPr>
            <a:xfrm>
              <a:off x="0" y="-57150"/>
              <a:ext cx="343343" cy="2838893"/>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5400000">
            <a:off x="-162333" y="8873000"/>
            <a:ext cx="1353365" cy="383864"/>
          </a:xfrm>
          <a:custGeom>
            <a:avLst/>
            <a:gdLst/>
            <a:ahLst/>
            <a:cxnLst/>
            <a:rect r="r" b="b" t="t" l="l"/>
            <a:pathLst>
              <a:path h="383864" w="1353365">
                <a:moveTo>
                  <a:pt x="1353366" y="0"/>
                </a:moveTo>
                <a:lnTo>
                  <a:pt x="0" y="0"/>
                </a:lnTo>
                <a:lnTo>
                  <a:pt x="0" y="383863"/>
                </a:lnTo>
                <a:lnTo>
                  <a:pt x="1353366" y="383863"/>
                </a:lnTo>
                <a:lnTo>
                  <a:pt x="135336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657867" y="213634"/>
            <a:ext cx="1630133" cy="1630133"/>
          </a:xfrm>
          <a:custGeom>
            <a:avLst/>
            <a:gdLst/>
            <a:ahLst/>
            <a:cxnLst/>
            <a:rect r="r" b="b" t="t" l="l"/>
            <a:pathLst>
              <a:path h="1630133" w="1630133">
                <a:moveTo>
                  <a:pt x="0" y="0"/>
                </a:moveTo>
                <a:lnTo>
                  <a:pt x="1630133" y="0"/>
                </a:lnTo>
                <a:lnTo>
                  <a:pt x="1630133" y="1630132"/>
                </a:lnTo>
                <a:lnTo>
                  <a:pt x="0" y="16301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843766" y="8973072"/>
            <a:ext cx="4829577" cy="917620"/>
          </a:xfrm>
          <a:custGeom>
            <a:avLst/>
            <a:gdLst/>
            <a:ahLst/>
            <a:cxnLst/>
            <a:rect r="r" b="b" t="t" l="l"/>
            <a:pathLst>
              <a:path h="917620" w="4829577">
                <a:moveTo>
                  <a:pt x="0" y="0"/>
                </a:moveTo>
                <a:lnTo>
                  <a:pt x="4829577" y="0"/>
                </a:lnTo>
                <a:lnTo>
                  <a:pt x="4829577" y="917620"/>
                </a:lnTo>
                <a:lnTo>
                  <a:pt x="0" y="9176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1931000" y="9258300"/>
            <a:ext cx="8097228" cy="347165"/>
          </a:xfrm>
          <a:custGeom>
            <a:avLst/>
            <a:gdLst/>
            <a:ahLst/>
            <a:cxnLst/>
            <a:rect r="r" b="b" t="t" l="l"/>
            <a:pathLst>
              <a:path h="347165" w="8097228">
                <a:moveTo>
                  <a:pt x="0" y="0"/>
                </a:moveTo>
                <a:lnTo>
                  <a:pt x="8097228" y="0"/>
                </a:lnTo>
                <a:lnTo>
                  <a:pt x="8097228" y="347165"/>
                </a:lnTo>
                <a:lnTo>
                  <a:pt x="0" y="347165"/>
                </a:lnTo>
                <a:lnTo>
                  <a:pt x="0" y="0"/>
                </a:lnTo>
                <a:close/>
              </a:path>
            </a:pathLst>
          </a:custGeom>
          <a:blipFill>
            <a:blip r:embed="rId11">
              <a:extLst>
                <a:ext uri="{96DAC541-7B7A-43D3-8B79-37D633B846F1}">
                  <asvg:svgBlip xmlns:asvg="http://schemas.microsoft.com/office/drawing/2016/SVG/main" r:embed="rId12"/>
                </a:ext>
              </a:extLst>
            </a:blip>
            <a:stretch>
              <a:fillRect l="0" t="0" r="0" b="-2390900"/>
            </a:stretch>
          </a:blipFill>
        </p:spPr>
      </p:sp>
      <p:sp>
        <p:nvSpPr>
          <p:cNvPr name="Freeform 11" id="11"/>
          <p:cNvSpPr/>
          <p:nvPr/>
        </p:nvSpPr>
        <p:spPr>
          <a:xfrm flipH="false" flipV="false" rot="0">
            <a:off x="6818584" y="3900596"/>
            <a:ext cx="5257656" cy="2942965"/>
          </a:xfrm>
          <a:custGeom>
            <a:avLst/>
            <a:gdLst/>
            <a:ahLst/>
            <a:cxnLst/>
            <a:rect r="r" b="b" t="t" l="l"/>
            <a:pathLst>
              <a:path h="2942965" w="5257656">
                <a:moveTo>
                  <a:pt x="0" y="0"/>
                </a:moveTo>
                <a:lnTo>
                  <a:pt x="5257656" y="0"/>
                </a:lnTo>
                <a:lnTo>
                  <a:pt x="5257656" y="2942964"/>
                </a:lnTo>
                <a:lnTo>
                  <a:pt x="0" y="2942964"/>
                </a:lnTo>
                <a:lnTo>
                  <a:pt x="0" y="0"/>
                </a:lnTo>
                <a:close/>
              </a:path>
            </a:pathLst>
          </a:custGeom>
          <a:blipFill>
            <a:blip r:embed="rId13"/>
            <a:stretch>
              <a:fillRect l="0" t="0" r="0" b="0"/>
            </a:stretch>
          </a:blipFill>
        </p:spPr>
      </p:sp>
      <p:sp>
        <p:nvSpPr>
          <p:cNvPr name="Freeform 12" id="12"/>
          <p:cNvSpPr/>
          <p:nvPr/>
        </p:nvSpPr>
        <p:spPr>
          <a:xfrm flipH="false" flipV="false" rot="0">
            <a:off x="1386385" y="6347454"/>
            <a:ext cx="5222649" cy="2910846"/>
          </a:xfrm>
          <a:custGeom>
            <a:avLst/>
            <a:gdLst/>
            <a:ahLst/>
            <a:cxnLst/>
            <a:rect r="r" b="b" t="t" l="l"/>
            <a:pathLst>
              <a:path h="2910846" w="5222649">
                <a:moveTo>
                  <a:pt x="0" y="0"/>
                </a:moveTo>
                <a:lnTo>
                  <a:pt x="5222649" y="0"/>
                </a:lnTo>
                <a:lnTo>
                  <a:pt x="5222649" y="2910846"/>
                </a:lnTo>
                <a:lnTo>
                  <a:pt x="0" y="2910846"/>
                </a:lnTo>
                <a:lnTo>
                  <a:pt x="0" y="0"/>
                </a:lnTo>
                <a:close/>
              </a:path>
            </a:pathLst>
          </a:custGeom>
          <a:blipFill>
            <a:blip r:embed="rId14"/>
            <a:stretch>
              <a:fillRect l="0" t="0" r="0" b="0"/>
            </a:stretch>
          </a:blipFill>
        </p:spPr>
      </p:sp>
      <p:sp>
        <p:nvSpPr>
          <p:cNvPr name="Freeform 13" id="13"/>
          <p:cNvSpPr/>
          <p:nvPr/>
        </p:nvSpPr>
        <p:spPr>
          <a:xfrm flipH="false" flipV="false" rot="0">
            <a:off x="12289620" y="6377313"/>
            <a:ext cx="5139282" cy="2880987"/>
          </a:xfrm>
          <a:custGeom>
            <a:avLst/>
            <a:gdLst/>
            <a:ahLst/>
            <a:cxnLst/>
            <a:rect r="r" b="b" t="t" l="l"/>
            <a:pathLst>
              <a:path h="2880987" w="5139282">
                <a:moveTo>
                  <a:pt x="0" y="0"/>
                </a:moveTo>
                <a:lnTo>
                  <a:pt x="5139282" y="0"/>
                </a:lnTo>
                <a:lnTo>
                  <a:pt x="5139282" y="2880987"/>
                </a:lnTo>
                <a:lnTo>
                  <a:pt x="0" y="2880987"/>
                </a:lnTo>
                <a:lnTo>
                  <a:pt x="0" y="0"/>
                </a:lnTo>
                <a:close/>
              </a:path>
            </a:pathLst>
          </a:custGeom>
          <a:blipFill>
            <a:blip r:embed="rId15"/>
            <a:stretch>
              <a:fillRect l="0" t="0" r="0" b="0"/>
            </a:stretch>
          </a:blipFill>
        </p:spPr>
      </p:sp>
      <p:sp>
        <p:nvSpPr>
          <p:cNvPr name="TextBox 14" id="14"/>
          <p:cNvSpPr txBox="true"/>
          <p:nvPr/>
        </p:nvSpPr>
        <p:spPr>
          <a:xfrm rot="-5400000">
            <a:off x="-893870" y="1944918"/>
            <a:ext cx="2759290" cy="358775"/>
          </a:xfrm>
          <a:prstGeom prst="rect">
            <a:avLst/>
          </a:prstGeom>
        </p:spPr>
        <p:txBody>
          <a:bodyPr anchor="t" rtlCol="false" tIns="0" lIns="0" bIns="0" rIns="0">
            <a:spAutoFit/>
          </a:bodyPr>
          <a:lstStyle/>
          <a:p>
            <a:pPr algn="r">
              <a:lnSpc>
                <a:spcPts val="2800"/>
              </a:lnSpc>
            </a:pPr>
            <a:r>
              <a:rPr lang="en-US" sz="2000" spc="400">
                <a:solidFill>
                  <a:srgbClr val="F6F6F6"/>
                </a:solidFill>
                <a:latin typeface="Acherus Militant Bold"/>
              </a:rPr>
              <a:t>PAGE O7</a:t>
            </a:r>
          </a:p>
        </p:txBody>
      </p:sp>
      <p:sp>
        <p:nvSpPr>
          <p:cNvPr name="TextBox 15" id="15"/>
          <p:cNvSpPr txBox="true"/>
          <p:nvPr/>
        </p:nvSpPr>
        <p:spPr>
          <a:xfrm rot="0">
            <a:off x="1631856" y="2057631"/>
            <a:ext cx="15821450" cy="1681850"/>
          </a:xfrm>
          <a:prstGeom prst="rect">
            <a:avLst/>
          </a:prstGeom>
        </p:spPr>
        <p:txBody>
          <a:bodyPr anchor="t" rtlCol="false" tIns="0" lIns="0" bIns="0" rIns="0">
            <a:spAutoFit/>
          </a:bodyPr>
          <a:lstStyle/>
          <a:p>
            <a:pPr algn="just">
              <a:lnSpc>
                <a:spcPts val="3359"/>
              </a:lnSpc>
            </a:pPr>
            <a:r>
              <a:rPr lang="en-US" sz="2400" spc="240">
                <a:solidFill>
                  <a:srgbClr val="3B3A3A"/>
                </a:solidFill>
                <a:latin typeface="Acherus Militant Light"/>
              </a:rPr>
              <a:t>OpenCV, computer vision library populer dengan Python, tidak memiliki implementasi bawaan dari algoritma pengelompokan ISODATA (Iterative Self-Organizing Data Analysis Technique). Program ini mengimplementasikan ISODATA menggunakan scikit-learn, yang merupakan machine learning library canggih lainnya pada Python.</a:t>
            </a:r>
          </a:p>
        </p:txBody>
      </p:sp>
      <p:sp>
        <p:nvSpPr>
          <p:cNvPr name="TextBox 16" id="16"/>
          <p:cNvSpPr txBox="true"/>
          <p:nvPr/>
        </p:nvSpPr>
        <p:spPr>
          <a:xfrm rot="0">
            <a:off x="1631856" y="381044"/>
            <a:ext cx="14492074" cy="1104812"/>
          </a:xfrm>
          <a:prstGeom prst="rect">
            <a:avLst/>
          </a:prstGeom>
        </p:spPr>
        <p:txBody>
          <a:bodyPr anchor="t" rtlCol="false" tIns="0" lIns="0" bIns="0" rIns="0">
            <a:spAutoFit/>
          </a:bodyPr>
          <a:lstStyle/>
          <a:p>
            <a:pPr>
              <a:lnSpc>
                <a:spcPts val="8400"/>
              </a:lnSpc>
            </a:pPr>
            <a:r>
              <a:rPr lang="en-US" sz="6000">
                <a:solidFill>
                  <a:srgbClr val="3B3A3A"/>
                </a:solidFill>
                <a:latin typeface="Gatwick Bold"/>
              </a:rPr>
              <a:t>Isodata Clusturing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444" t="0" r="-12444" b="0"/>
            </a:stretch>
          </a:blipFill>
        </p:spPr>
      </p:sp>
      <p:sp>
        <p:nvSpPr>
          <p:cNvPr name="Freeform 3" id="3"/>
          <p:cNvSpPr/>
          <p:nvPr/>
        </p:nvSpPr>
        <p:spPr>
          <a:xfrm flipH="false" flipV="false" rot="0">
            <a:off x="322418" y="2124306"/>
            <a:ext cx="3902429" cy="4556977"/>
          </a:xfrm>
          <a:custGeom>
            <a:avLst/>
            <a:gdLst/>
            <a:ahLst/>
            <a:cxnLst/>
            <a:rect r="r" b="b" t="t" l="l"/>
            <a:pathLst>
              <a:path h="4556977" w="3902429">
                <a:moveTo>
                  <a:pt x="0" y="0"/>
                </a:moveTo>
                <a:lnTo>
                  <a:pt x="3902430" y="0"/>
                </a:lnTo>
                <a:lnTo>
                  <a:pt x="3902430" y="4556977"/>
                </a:lnTo>
                <a:lnTo>
                  <a:pt x="0" y="4556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74931" y="-137466"/>
            <a:ext cx="1303631" cy="10561931"/>
            <a:chOff x="0" y="0"/>
            <a:chExt cx="343343" cy="2781743"/>
          </a:xfrm>
        </p:grpSpPr>
        <p:sp>
          <p:nvSpPr>
            <p:cNvPr name="Freeform 5" id="5"/>
            <p:cNvSpPr/>
            <p:nvPr/>
          </p:nvSpPr>
          <p:spPr>
            <a:xfrm flipH="false" flipV="false" rot="0">
              <a:off x="0" y="0"/>
              <a:ext cx="343343" cy="2781743"/>
            </a:xfrm>
            <a:custGeom>
              <a:avLst/>
              <a:gdLst/>
              <a:ahLst/>
              <a:cxnLst/>
              <a:rect r="r" b="b" t="t" l="l"/>
              <a:pathLst>
                <a:path h="2781743" w="343343">
                  <a:moveTo>
                    <a:pt x="0" y="0"/>
                  </a:moveTo>
                  <a:lnTo>
                    <a:pt x="343343" y="0"/>
                  </a:lnTo>
                  <a:lnTo>
                    <a:pt x="343343" y="2781743"/>
                  </a:lnTo>
                  <a:lnTo>
                    <a:pt x="0" y="2781743"/>
                  </a:lnTo>
                  <a:close/>
                </a:path>
              </a:pathLst>
            </a:custGeom>
            <a:solidFill>
              <a:srgbClr val="FF7D00"/>
            </a:solidFill>
            <a:ln w="19050" cap="sq">
              <a:solidFill>
                <a:srgbClr val="3B3A3A"/>
              </a:solidFill>
              <a:prstDash val="solid"/>
              <a:miter/>
            </a:ln>
          </p:spPr>
        </p:sp>
        <p:sp>
          <p:nvSpPr>
            <p:cNvPr name="TextBox 6" id="6"/>
            <p:cNvSpPr txBox="true"/>
            <p:nvPr/>
          </p:nvSpPr>
          <p:spPr>
            <a:xfrm>
              <a:off x="0" y="-57150"/>
              <a:ext cx="343343" cy="2838893"/>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5400000">
            <a:off x="-162333" y="8873000"/>
            <a:ext cx="1353365" cy="383864"/>
          </a:xfrm>
          <a:custGeom>
            <a:avLst/>
            <a:gdLst/>
            <a:ahLst/>
            <a:cxnLst/>
            <a:rect r="r" b="b" t="t" l="l"/>
            <a:pathLst>
              <a:path h="383864" w="1353365">
                <a:moveTo>
                  <a:pt x="1353366" y="0"/>
                </a:moveTo>
                <a:lnTo>
                  <a:pt x="0" y="0"/>
                </a:lnTo>
                <a:lnTo>
                  <a:pt x="0" y="383863"/>
                </a:lnTo>
                <a:lnTo>
                  <a:pt x="1353366" y="383863"/>
                </a:lnTo>
                <a:lnTo>
                  <a:pt x="135336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332791" y="3503951"/>
            <a:ext cx="11622418" cy="6114832"/>
          </a:xfrm>
          <a:custGeom>
            <a:avLst/>
            <a:gdLst/>
            <a:ahLst/>
            <a:cxnLst/>
            <a:rect r="r" b="b" t="t" l="l"/>
            <a:pathLst>
              <a:path h="6114832" w="11622418">
                <a:moveTo>
                  <a:pt x="0" y="0"/>
                </a:moveTo>
                <a:lnTo>
                  <a:pt x="11622418" y="0"/>
                </a:lnTo>
                <a:lnTo>
                  <a:pt x="11622418" y="6114832"/>
                </a:lnTo>
                <a:lnTo>
                  <a:pt x="0" y="6114832"/>
                </a:lnTo>
                <a:lnTo>
                  <a:pt x="0" y="0"/>
                </a:lnTo>
                <a:close/>
              </a:path>
            </a:pathLst>
          </a:custGeom>
          <a:blipFill>
            <a:blip r:embed="rId7"/>
            <a:stretch>
              <a:fillRect l="0" t="0" r="0" b="0"/>
            </a:stretch>
          </a:blipFill>
        </p:spPr>
      </p:sp>
      <p:sp>
        <p:nvSpPr>
          <p:cNvPr name="TextBox 9" id="9"/>
          <p:cNvSpPr txBox="true"/>
          <p:nvPr/>
        </p:nvSpPr>
        <p:spPr>
          <a:xfrm rot="-5400000">
            <a:off x="-893870" y="1944918"/>
            <a:ext cx="2759290" cy="358775"/>
          </a:xfrm>
          <a:prstGeom prst="rect">
            <a:avLst/>
          </a:prstGeom>
        </p:spPr>
        <p:txBody>
          <a:bodyPr anchor="t" rtlCol="false" tIns="0" lIns="0" bIns="0" rIns="0">
            <a:spAutoFit/>
          </a:bodyPr>
          <a:lstStyle/>
          <a:p>
            <a:pPr algn="r">
              <a:lnSpc>
                <a:spcPts val="2800"/>
              </a:lnSpc>
            </a:pPr>
            <a:r>
              <a:rPr lang="en-US" sz="2000" spc="400">
                <a:solidFill>
                  <a:srgbClr val="F6F6F6"/>
                </a:solidFill>
                <a:latin typeface="Acherus Militant Bold"/>
              </a:rPr>
              <a:t>PAGE O8</a:t>
            </a:r>
          </a:p>
        </p:txBody>
      </p:sp>
      <p:sp>
        <p:nvSpPr>
          <p:cNvPr name="TextBox 10" id="10"/>
          <p:cNvSpPr txBox="true"/>
          <p:nvPr/>
        </p:nvSpPr>
        <p:spPr>
          <a:xfrm rot="0">
            <a:off x="1631856" y="381044"/>
            <a:ext cx="14492074" cy="2171524"/>
          </a:xfrm>
          <a:prstGeom prst="rect">
            <a:avLst/>
          </a:prstGeom>
        </p:spPr>
        <p:txBody>
          <a:bodyPr anchor="t" rtlCol="false" tIns="0" lIns="0" bIns="0" rIns="0">
            <a:spAutoFit/>
          </a:bodyPr>
          <a:lstStyle/>
          <a:p>
            <a:pPr>
              <a:lnSpc>
                <a:spcPts val="8400"/>
              </a:lnSpc>
            </a:pPr>
            <a:r>
              <a:rPr lang="en-US" sz="6000">
                <a:solidFill>
                  <a:srgbClr val="3B3A3A"/>
                </a:solidFill>
                <a:latin typeface="Gatwick Bold"/>
              </a:rPr>
              <a:t>Ohlander’s Recursive Histogram-Based Clustering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DAF2EkBTe-U</dc:identifier>
  <dcterms:modified xsi:type="dcterms:W3CDTF">2011-08-01T06:04:30Z</dcterms:modified>
  <cp:revision>1</cp:revision>
  <dc:title>Image Segmentation</dc:title>
</cp:coreProperties>
</file>